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266" r:id="rId2"/>
    <p:sldId id="294" r:id="rId3"/>
    <p:sldId id="287" r:id="rId4"/>
    <p:sldId id="267" r:id="rId5"/>
    <p:sldId id="297" r:id="rId6"/>
    <p:sldId id="299" r:id="rId7"/>
    <p:sldId id="301" r:id="rId8"/>
    <p:sldId id="300" r:id="rId9"/>
    <p:sldId id="302" r:id="rId10"/>
    <p:sldId id="313" r:id="rId11"/>
    <p:sldId id="318" r:id="rId12"/>
    <p:sldId id="315" r:id="rId13"/>
    <p:sldId id="316" r:id="rId14"/>
    <p:sldId id="304" r:id="rId15"/>
    <p:sldId id="305" r:id="rId16"/>
    <p:sldId id="306" r:id="rId17"/>
    <p:sldId id="307" r:id="rId18"/>
    <p:sldId id="277" r:id="rId19"/>
    <p:sldId id="327" r:id="rId20"/>
    <p:sldId id="328" r:id="rId21"/>
    <p:sldId id="310" r:id="rId22"/>
    <p:sldId id="319" r:id="rId23"/>
    <p:sldId id="320" r:id="rId24"/>
    <p:sldId id="321" r:id="rId25"/>
    <p:sldId id="322" r:id="rId26"/>
    <p:sldId id="323" r:id="rId27"/>
    <p:sldId id="296" r:id="rId28"/>
    <p:sldId id="293" r:id="rId29"/>
    <p:sldId id="326" r:id="rId30"/>
  </p:sldIdLst>
  <p:sldSz cx="9144000" cy="6858000" type="screen4x3"/>
  <p:notesSz cx="6954838" cy="9309100"/>
  <p:custDataLst>
    <p:tags r:id="rId3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EA8"/>
    <a:srgbClr val="1238AA"/>
    <a:srgbClr val="0434B1"/>
    <a:srgbClr val="9A915C"/>
    <a:srgbClr val="C4BD9C"/>
    <a:srgbClr val="D7D3BB"/>
    <a:srgbClr val="E6C500"/>
    <a:srgbClr val="F6E067"/>
    <a:srgbClr val="F9EB9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2" autoAdjust="0"/>
    <p:restoredTop sz="86492" autoAdjust="0"/>
  </p:normalViewPr>
  <p:slideViewPr>
    <p:cSldViewPr snapToObjects="1" showGuides="1">
      <p:cViewPr varScale="1">
        <p:scale>
          <a:sx n="139" d="100"/>
          <a:sy n="139" d="100"/>
        </p:scale>
        <p:origin x="20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3954" y="108"/>
      </p:cViewPr>
      <p:guideLst>
        <p:guide orient="horz" pos="2932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569CB7-4873-4F82-8FC8-42383BA0B144}" type="slidenum">
              <a:rPr lang="en-GB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574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spcBef>
                <a:spcPts val="3600"/>
              </a:spcBef>
            </a:pP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71B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Statistical</a:t>
            </a:r>
            <a:r>
              <a:rPr lang="zh-CN" alt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Learning </a:t>
            </a:r>
            <a:r>
              <a:rPr lang="en-US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9466" y="0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3E3299-13C5-49E5-A95C-B74AF04929A7}" type="datetime4">
              <a:rPr lang="en-GB" smtClean="0"/>
              <a:pPr/>
              <a:t>26 May 2018</a:t>
            </a:fld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98500"/>
            <a:ext cx="4652962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484" y="4421823"/>
            <a:ext cx="556387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9466" y="8842029"/>
            <a:ext cx="3013763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30" tIns="46465" rIns="92930" bIns="4646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8258BE3-425E-44FE-9E4F-46F3EB7D50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67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1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 A low </a:t>
            </a:r>
            <a:r>
              <a:rPr lang="en-US" altLang="zh-CN" sz="1200" dirty="0" err="1"/>
              <a:t>R_ratio</a:t>
            </a:r>
            <a:r>
              <a:rPr lang="en-US" altLang="zh-CN" sz="1200" dirty="0"/>
              <a:t> indicates a more reliable measurement. </a:t>
            </a: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49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18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69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5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8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2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79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90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27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49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13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39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5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6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2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2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 based on a feed-forward convolutional network that produces a fixed-size collection of bounding boxes and scores for the presence of object class instances in those boxes, followed by a non-maximum suppression step to produce the final detections.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7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9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58BE3-425E-44FE-9E4F-46F3EB7D50F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9" name="bmkFldDocumentNumber"/>
          <p:cNvSpPr txBox="1">
            <a:spLocks noChangeArrowheads="1"/>
          </p:cNvSpPr>
          <p:nvPr/>
        </p:nvSpPr>
        <p:spPr bwMode="auto">
          <a:xfrm rot="16200000">
            <a:off x="7375525" y="1774825"/>
            <a:ext cx="3365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0" name="bmkConfidentiality"/>
          <p:cNvSpPr txBox="1">
            <a:spLocks noChangeArrowheads="1"/>
          </p:cNvSpPr>
          <p:nvPr/>
        </p:nvSpPr>
        <p:spPr bwMode="auto">
          <a:xfrm>
            <a:off x="293688" y="6572250"/>
            <a:ext cx="43180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>
              <a:spcBef>
                <a:spcPct val="50000"/>
              </a:spcBef>
            </a:pPr>
            <a:endParaRPr lang="en-GB" altLang="ja-JP" sz="1400" b="1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152400" y="3660775"/>
            <a:ext cx="8842375" cy="1116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GB" altLang="ja-JP" dirty="0">
              <a:solidFill>
                <a:schemeClr val="bg2">
                  <a:lumMod val="50000"/>
                </a:schemeClr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7542" name="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6050" y="3659188"/>
            <a:ext cx="8845550" cy="993600"/>
          </a:xfrm>
        </p:spPr>
        <p:txBody>
          <a:bodyPr lIns="147600" tIns="45720" rIns="720000" bIns="0"/>
          <a:lstStyle>
            <a:lvl1pPr>
              <a:lnSpc>
                <a:spcPct val="80000"/>
              </a:lnSpc>
              <a:defRPr sz="3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ja-JP" noProof="0" dirty="0"/>
              <a:t>Click To Edit Master Title Style</a:t>
            </a:r>
            <a:endParaRPr lang="en-GB" altLang="ja-JP" noProof="0" dirty="0"/>
          </a:p>
        </p:txBody>
      </p:sp>
      <p:sp>
        <p:nvSpPr>
          <p:cNvPr id="107543" name="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6050" y="4680000"/>
            <a:ext cx="8845550" cy="377825"/>
          </a:xfrm>
        </p:spPr>
        <p:txBody>
          <a:bodyPr lIns="147600" tIns="46800" rIns="720000" bIns="45720"/>
          <a:lstStyle>
            <a:lvl1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altLang="ja-JP" noProof="0" dirty="0"/>
              <a:t> Click to add subtitle</a:t>
            </a:r>
          </a:p>
        </p:txBody>
      </p:sp>
      <p:sp>
        <p:nvSpPr>
          <p:cNvPr id="107546" name="bmkDraft"/>
          <p:cNvSpPr txBox="1">
            <a:spLocks noChangeArrowheads="1"/>
          </p:cNvSpPr>
          <p:nvPr/>
        </p:nvSpPr>
        <p:spPr bwMode="auto">
          <a:xfrm>
            <a:off x="3811588" y="6281738"/>
            <a:ext cx="1511300" cy="23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800" dirty="0">
              <a:ea typeface="ＭＳ Ｐゴシック" charset="-128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Click to edit Master title style</a:t>
            </a:r>
            <a:endParaRPr kumimoji="1" lang="zh-CN" altLang="en-US" dirty="0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152400" y="6050180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46800" rIns="72000" bIns="46800"/>
          <a:lstStyle/>
          <a:p>
            <a:endParaRPr lang="en-GB" dirty="0"/>
          </a:p>
        </p:txBody>
      </p:sp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152400" y="987425"/>
            <a:ext cx="8839200" cy="0"/>
          </a:xfrm>
          <a:prstGeom prst="line">
            <a:avLst/>
          </a:prstGeom>
          <a:noFill/>
          <a:ln w="19050">
            <a:solidFill>
              <a:srgbClr val="99999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 anchor="ctr"/>
          <a:lstStyle/>
          <a:p>
            <a:endParaRPr lang="en-GB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934200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072E-829E-46BA-B557-C59E9BD8F5DE}" type="slidenum">
              <a:rPr lang="en-US" smtClean="0"/>
              <a:pPr/>
              <a:t>‹#›</a:t>
            </a:fld>
            <a:r>
              <a:rPr lang="en-US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948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4" name="bmkFldPresentationTitle"/>
          <p:cNvSpPr txBox="1">
            <a:spLocks noChangeArrowheads="1"/>
          </p:cNvSpPr>
          <p:nvPr/>
        </p:nvSpPr>
        <p:spPr bwMode="auto">
          <a:xfrm>
            <a:off x="152400" y="6316663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5" name="bmkFld2InsertDate"/>
          <p:cNvSpPr txBox="1">
            <a:spLocks noChangeArrowheads="1"/>
          </p:cNvSpPr>
          <p:nvPr/>
        </p:nvSpPr>
        <p:spPr bwMode="auto">
          <a:xfrm>
            <a:off x="152400" y="6465888"/>
            <a:ext cx="3238500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spcBef>
                <a:spcPct val="50000"/>
              </a:spcBef>
            </a:pPr>
            <a:endParaRPr lang="en-GB" altLang="ja-JP" sz="700" dirty="0">
              <a:solidFill>
                <a:srgbClr val="666666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650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135063"/>
            <a:ext cx="88392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en-GB" altLang="ja-JP" dirty="0"/>
          </a:p>
        </p:txBody>
      </p:sp>
      <p:sp>
        <p:nvSpPr>
          <p:cNvPr id="10650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63036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title style</a:t>
            </a:r>
            <a:endParaRPr lang="en-GB" altLang="ja-JP" dirty="0"/>
          </a:p>
        </p:txBody>
      </p:sp>
      <p:sp>
        <p:nvSpPr>
          <p:cNvPr id="106512" name="bmkDraft2"/>
          <p:cNvSpPr txBox="1">
            <a:spLocks noChangeArrowheads="1"/>
          </p:cNvSpPr>
          <p:nvPr/>
        </p:nvSpPr>
        <p:spPr bwMode="auto">
          <a:xfrm>
            <a:off x="3811588" y="6046788"/>
            <a:ext cx="15113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spcBef>
                <a:spcPct val="50000"/>
              </a:spcBef>
            </a:pPr>
            <a:endParaRPr lang="en-GB" altLang="ja-JP" sz="2000" dirty="0">
              <a:ea typeface="ＭＳ Ｐゴシック" charset="-128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54" y="6243638"/>
            <a:ext cx="2371725" cy="552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9pPr>
    </p:titleStyle>
    <p:bodyStyle>
      <a:lvl1pPr marL="184150" indent="-184150" algn="l" rtl="0" eaLnBrk="1" fontAlgn="base" hangingPunct="1">
        <a:spcBef>
          <a:spcPct val="4000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defRPr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54013" indent="-1682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6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2pPr>
      <a:lvl3pPr marL="546100" indent="-19050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3pPr>
      <a:lvl4pPr marL="722313" indent="-17462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4pPr>
      <a:lvl5pPr marL="9064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lvl5pPr>
      <a:lvl6pPr marL="13636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6pPr>
      <a:lvl7pPr marL="18208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7pPr>
      <a:lvl8pPr marL="22780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8pPr>
      <a:lvl9pPr marL="2735263" indent="-1825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Times New Roman" pitchFamily="18" charset="0"/>
        <a:buChar char="-"/>
        <a:defRPr sz="1400">
          <a:solidFill>
            <a:schemeClr val="tx2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4800600" y="-158281"/>
            <a:ext cx="4648200" cy="42730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1752600"/>
            <a:ext cx="9144000" cy="2057400"/>
          </a:xfrm>
          <a:prstGeom prst="rect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bmkFldPresentationTitle"/>
          <p:cNvSpPr>
            <a:spLocks noGrp="1"/>
          </p:cNvSpPr>
          <p:nvPr>
            <p:ph type="ctrTitle"/>
          </p:nvPr>
        </p:nvSpPr>
        <p:spPr>
          <a:xfrm>
            <a:off x="152400" y="1905000"/>
            <a:ext cx="9000392" cy="1262467"/>
          </a:xfrm>
        </p:spPr>
        <p:txBody>
          <a:bodyPr/>
          <a:lstStyle/>
          <a:p>
            <a:r>
              <a:rPr lang="en-US" altLang="zh-CN" sz="4000" dirty="0"/>
              <a:t>Multiple Cars Tracking </a:t>
            </a:r>
            <a:br>
              <a:rPr lang="en-US" altLang="zh-CN" sz="4000" dirty="0"/>
            </a:br>
            <a:r>
              <a:rPr lang="en-US" altLang="zh-CN" sz="4000" dirty="0"/>
              <a:t>Basing</a:t>
            </a:r>
            <a:r>
              <a:rPr lang="zh-CN" altLang="en-US" sz="4000" dirty="0"/>
              <a:t> </a:t>
            </a:r>
            <a:r>
              <a:rPr lang="en-US" altLang="zh-CN" sz="4000" dirty="0"/>
              <a:t>on </a:t>
            </a:r>
            <a:r>
              <a:rPr lang="en-US" altLang="zh-CN" sz="4000" dirty="0" err="1"/>
              <a:t>Kalman</a:t>
            </a:r>
            <a:r>
              <a:rPr lang="en-US" altLang="zh-CN" sz="4000" dirty="0"/>
              <a:t> Filter</a:t>
            </a:r>
          </a:p>
        </p:txBody>
      </p:sp>
      <p:sp>
        <p:nvSpPr>
          <p:cNvPr id="6" name="bmkFldPresentationSubtitle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838200"/>
          </a:xfrm>
        </p:spPr>
        <p:txBody>
          <a:bodyPr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#13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Pengluo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Kaiyu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</a:t>
            </a:r>
            <a:r>
              <a:rPr lang="da-DK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</a:t>
            </a:r>
          </a:p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Shihao</a:t>
            </a:r>
            <a:r>
              <a:rPr lang="zh-CN" altLang="en-US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Luo</a:t>
            </a:r>
            <a:endParaRPr lang="da-DK" sz="2000" b="1" dirty="0">
              <a:solidFill>
                <a:schemeClr val="tx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bmkFldPresentationTitle"/>
          <p:cNvSpPr txBox="1">
            <a:spLocks/>
          </p:cNvSpPr>
          <p:nvPr/>
        </p:nvSpPr>
        <p:spPr bwMode="auto">
          <a:xfrm>
            <a:off x="152400" y="3167468"/>
            <a:ext cx="9000392" cy="40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7600" tIns="45720" rIns="7200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ts val="3600"/>
              </a:spcBef>
            </a:pPr>
            <a:br>
              <a:rPr lang="en-US" b="1" kern="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ECE 2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51B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–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Digital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Signal</a:t>
            </a:r>
            <a:r>
              <a:rPr lang="zh-CN" alt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en-US" altLang="zh-CN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Processing </a:t>
            </a:r>
            <a:r>
              <a:rPr lang="en-US" sz="2000" b="1" kern="0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Ⅱ</a:t>
            </a:r>
            <a:endParaRPr lang="da-DK" sz="2000" b="1" kern="0" dirty="0">
              <a:solidFill>
                <a:schemeClr val="bg2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810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Kalman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filter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adaptive</a:t>
            </a:r>
            <a:r>
              <a:rPr lang="zh-CN" altLang="en-US" sz="1800" dirty="0"/>
              <a:t> </a:t>
            </a:r>
            <a:r>
              <a:rPr lang="en-US" altLang="zh-CN" sz="1800" dirty="0"/>
              <a:t>filter, with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 important benefit</a:t>
            </a:r>
            <a:r>
              <a:rPr lang="zh-CN" altLang="en-US" sz="1800" dirty="0"/>
              <a:t> </a:t>
            </a:r>
            <a:r>
              <a:rPr lang="en-US" altLang="zh-CN" sz="1800" dirty="0"/>
              <a:t>features: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Predict</a:t>
            </a:r>
            <a:r>
              <a:rPr lang="zh-CN" altLang="en-US" sz="1600" dirty="0"/>
              <a:t> </a:t>
            </a:r>
            <a:r>
              <a:rPr lang="en-US" altLang="zh-CN" sz="1600" dirty="0"/>
              <a:t>of object's future location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Correction of the prediction based on new measurements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Reduction of noise introduced by inaccurate detections</a:t>
            </a:r>
            <a:r>
              <a:rPr lang="en-US" altLang="zh-Hans" sz="1600" dirty="0"/>
              <a:t>;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en-US" altLang="zh-CN" sz="1600" dirty="0"/>
              <a:t>Facilitating the process of association of multiple objects to their </a:t>
            </a:r>
            <a:r>
              <a:rPr lang="en-US" altLang="zh-CN" dirty="0"/>
              <a:t>tracks</a:t>
            </a:r>
            <a:r>
              <a:rPr lang="en-US" altLang="zh-Hans" dirty="0"/>
              <a:t>.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Hans" sz="1800" dirty="0"/>
              <a:t>Update</a:t>
            </a:r>
            <a:r>
              <a:rPr lang="zh-Hans" altLang="en-US" sz="1800" dirty="0"/>
              <a:t> </a:t>
            </a:r>
            <a:r>
              <a:rPr lang="en-US" altLang="zh-Hans" sz="1800" dirty="0"/>
              <a:t>process</a:t>
            </a:r>
          </a:p>
          <a:p>
            <a:pPr lvl="2">
              <a:lnSpc>
                <a:spcPct val="150000"/>
              </a:lnSpc>
            </a:pPr>
            <a:r>
              <a:rPr lang="en-US" altLang="zh-Hans" sz="1600" dirty="0"/>
              <a:t>P</a:t>
            </a:r>
            <a:r>
              <a:rPr lang="en-US" sz="1600" dirty="0"/>
              <a:t>rediction</a:t>
            </a:r>
            <a:r>
              <a:rPr lang="en-US" altLang="zh-Hans" sz="1600" dirty="0"/>
              <a:t>:</a:t>
            </a:r>
            <a:r>
              <a:rPr lang="zh-Hans" altLang="en-US" sz="1600" dirty="0"/>
              <a:t> </a:t>
            </a:r>
            <a:r>
              <a:rPr lang="en-US" sz="1600" dirty="0"/>
              <a:t>uses previous states to predict the current state</a:t>
            </a:r>
            <a:r>
              <a:rPr lang="en-US" altLang="zh-Hans" sz="16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zh-Hans" sz="1600" dirty="0"/>
              <a:t>Correction:</a:t>
            </a:r>
            <a:r>
              <a:rPr lang="en-US" sz="1600" dirty="0"/>
              <a:t> uses the current measurement, such as detection bounding box location, to correct the state.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609AC-8ACE-EF41-88D3-DDBB6EB8F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10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8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35063"/>
                <a:ext cx="4343400" cy="4905375"/>
              </a:xfrm>
            </p:spPr>
            <p:txBody>
              <a:bodyPr/>
              <a:lstStyle/>
              <a:p>
                <a:pPr>
                  <a:tabLst>
                    <a:tab pos="5256213" algn="l"/>
                  </a:tabLst>
                </a:pP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US" altLang="zh-CN" sz="2000" dirty="0"/>
                  <a:t>redictio</a:t>
                </a:r>
                <a:r>
                  <a:rPr lang="en-US" altLang="zh-Hans" sz="2000" dirty="0"/>
                  <a:t>n</a:t>
                </a:r>
                <a:endPara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/>
                  <a:t>Notations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x</a:t>
                </a:r>
                <a:r>
                  <a:rPr lang="en-US" sz="1600" dirty="0"/>
                  <a:t>: </a:t>
                </a:r>
                <a:r>
                  <a:rPr lang="en-US" altLang="zh-CN" sz="1600" dirty="0"/>
                  <a:t>process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P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estimate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error(noise) covariance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A</a:t>
                </a:r>
                <a:r>
                  <a:rPr lang="en-US" sz="1600" dirty="0"/>
                  <a:t>: state transition matrix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Q</a:t>
                </a:r>
                <a:r>
                  <a:rPr lang="en-US" altLang="zh-CN" sz="1600" dirty="0"/>
                  <a:t>: process noise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covariance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w</a:t>
                </a:r>
                <a:r>
                  <a:rPr lang="en-US" altLang="zh-CN" sz="1600" dirty="0"/>
                  <a:t>: process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noise,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800" dirty="0"/>
                  <a:t>Equations</a:t>
                </a:r>
                <a:endParaRPr lang="en-US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charset="0"/>
                      </a:rPr>
                      <m:t>𝑤</m:t>
                    </m:r>
                  </m:oMath>
                </a14:m>
                <a:endParaRPr lang="en-US" altLang="zh-CN" sz="1600" i="1" dirty="0">
                  <a:latin typeface="Cambria Math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sz="1600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charset="0"/>
                      </a:rPr>
                      <m:t>=</m:t>
                    </m:r>
                    <m:r>
                      <a:rPr lang="en-US" altLang="zh-CN" sz="1600" i="1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35063"/>
                <a:ext cx="4343400" cy="4905375"/>
              </a:xfrm>
              <a:blipFill>
                <a:blip r:embed="rId3"/>
                <a:stretch>
                  <a:fillRect l="-2047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BB7D86-C3DA-4C28-8A9B-17080E83FC3E}"/>
              </a:ext>
            </a:extLst>
          </p:cNvPr>
          <p:cNvSpPr/>
          <p:nvPr/>
        </p:nvSpPr>
        <p:spPr>
          <a:xfrm>
            <a:off x="670560" y="455005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5ECAFE8-B68D-F748-A466-F598F84A702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48200" y="1135063"/>
                <a:ext cx="4343400" cy="4905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1200" tIns="0" rIns="61200" bIns="0" numCol="1" anchor="t" anchorCtr="0" compatLnSpc="1">
                <a:prstTxWarp prst="textNoShape">
                  <a:avLst/>
                </a:prstTxWarp>
              </a:bodyPr>
              <a:lstStyle>
                <a:lvl1pPr marL="184150" indent="-184150" algn="l" rtl="0" eaLnBrk="1" fontAlgn="base" hangingPunct="1">
                  <a:spcBef>
                    <a:spcPct val="40000"/>
                  </a:spcBef>
                  <a:spcAft>
                    <a:spcPct val="2000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354013" indent="-16827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6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2pPr>
                <a:lvl3pPr marL="546100" indent="-190500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3pPr>
                <a:lvl4pPr marL="722313" indent="-174625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4pPr>
                <a:lvl5pPr marL="9064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5pPr>
                <a:lvl6pPr marL="13636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6pPr>
                <a:lvl7pPr marL="18208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7pPr>
                <a:lvl8pPr marL="22780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8pPr>
                <a:lvl9pPr marL="2735263" indent="-182563" algn="l" rtl="0" eaLnBrk="1" fontAlgn="base" hangingPunct="1">
                  <a:spcBef>
                    <a:spcPct val="0"/>
                  </a:spcBef>
                  <a:spcAft>
                    <a:spcPct val="20000"/>
                  </a:spcAft>
                  <a:buClr>
                    <a:schemeClr val="tx1"/>
                  </a:buClr>
                  <a:buFont typeface="Times New Roman" pitchFamily="18" charset="0"/>
                  <a:buChar char="-"/>
                  <a:defRPr sz="1400">
                    <a:solidFill>
                      <a:schemeClr val="tx2"/>
                    </a:solidFill>
                    <a:latin typeface="+mn-lt"/>
                  </a:defRPr>
                </a:lvl9pPr>
              </a:lstStyle>
              <a:p>
                <a:pPr>
                  <a:tabLst>
                    <a:tab pos="5256213" algn="l"/>
                  </a:tabLst>
                </a:pPr>
                <a:r>
                  <a:rPr lang="en-US" altLang="zh-Hans" sz="2000" kern="0" dirty="0"/>
                  <a:t>Correction</a:t>
                </a:r>
                <a:endParaRPr lang="en-US" altLang="zh-CN" sz="2000" kern="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kern="0" dirty="0"/>
                  <a:t>Notations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kern="0" dirty="0"/>
                  <a:t>H</a:t>
                </a:r>
                <a:r>
                  <a:rPr lang="en-US" sz="1600" kern="0" dirty="0"/>
                  <a:t>: measurement function (matrix)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z</a:t>
                </a:r>
                <a:r>
                  <a:rPr lang="en-US" altLang="zh-CN" sz="1600" dirty="0"/>
                  <a:t>: measurement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600" b="1" dirty="0"/>
                  <a:t>R</a:t>
                </a:r>
                <a:r>
                  <a:rPr lang="en-US" sz="1600" dirty="0"/>
                  <a:t>: measurement noise covariance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K</a:t>
                </a:r>
                <a:r>
                  <a:rPr lang="en-US" altLang="zh-CN" sz="1600" dirty="0"/>
                  <a:t>: </a:t>
                </a:r>
                <a:r>
                  <a:rPr lang="en-US" altLang="zh-CN" sz="1600" dirty="0" err="1"/>
                  <a:t>Kalman</a:t>
                </a:r>
                <a:r>
                  <a:rPr lang="en-US" altLang="zh-CN" sz="1600" dirty="0"/>
                  <a:t> gain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b="1" dirty="0"/>
                  <a:t>v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measurement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noise,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kern="0" dirty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800" dirty="0"/>
                  <a:t>Equations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𝐾𝐻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zh-CN" alt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5ECAFE8-B68D-F748-A466-F598F84A7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1135063"/>
                <a:ext cx="4343400" cy="4905375"/>
              </a:xfrm>
              <a:prstGeom prst="rect">
                <a:avLst/>
              </a:prstGeom>
              <a:blipFill>
                <a:blip r:embed="rId4"/>
                <a:stretch>
                  <a:fillRect l="-1749" t="-12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BF33A-704D-A745-8557-7F2949330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11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7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Kalman</a:t>
                </a:r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filter implementation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–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/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nitialization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Hans" sz="1800" dirty="0"/>
                  <a:t>S</a:t>
                </a:r>
                <a:r>
                  <a:rPr lang="en-US" altLang="zh-CN" sz="1800" dirty="0"/>
                  <a:t>uppose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Han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Han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Hans" sz="1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Han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Han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pPr marL="3778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aln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eqArr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altLang="zh-CN" sz="1800" dirty="0"/>
                  <a:t>Write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Matrix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Form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update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function</a:t>
                </a:r>
                <a14:m>
                  <m:oMath xmlns:m="http://schemas.openxmlformats.org/officeDocument/2006/math">
                    <m:r>
                      <a:rPr lang="zh-Hans" altLang="en-US" sz="18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ans" sz="1800" dirty="0"/>
                  <a:t>,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where</a:t>
                </a:r>
                <a:r>
                  <a:rPr lang="zh-Hans" altLang="en-US" sz="1800" dirty="0"/>
                  <a:t> </a:t>
                </a:r>
                <a:endParaRPr lang="en-US" altLang="zh-Hans" sz="1800" dirty="0"/>
              </a:p>
              <a:p>
                <a:pPr marL="185738" lvl="1" indent="0" algn="ctr">
                  <a:lnSpc>
                    <a:spcPts val="702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Hans" sz="18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Han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Han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Han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Hans" altLang="en-US" sz="1800" dirty="0"/>
                  <a:t>  </a:t>
                </a:r>
                <a:r>
                  <a:rPr lang="en-US" altLang="zh-Hans" sz="1800" dirty="0"/>
                  <a:t>is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the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state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transition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matrix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In </a:t>
                </a:r>
                <a:r>
                  <a:rPr lang="en-US" altLang="zh-Hans" sz="1800" dirty="0"/>
                  <a:t>the</a:t>
                </a:r>
                <a:r>
                  <a:rPr lang="en-US" sz="1800" dirty="0"/>
                  <a:t> project, </a:t>
                </a:r>
                <a:r>
                  <a:rPr lang="en-US" altLang="zh-Hans" sz="1800" dirty="0"/>
                  <a:t>dimension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of</a:t>
                </a:r>
                <a:r>
                  <a:rPr lang="zh-Hans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Hans" altLang="en-US" sz="1800" dirty="0"/>
                  <a:t> </a:t>
                </a:r>
                <a:r>
                  <a:rPr lang="en-US" sz="1800" dirty="0"/>
                  <a:t>is </a:t>
                </a:r>
                <a14:m>
                  <m:oMath xmlns:m="http://schemas.openxmlformats.org/officeDocument/2006/math">
                    <m:r>
                      <a:rPr lang="en-US" altLang="zh-Hans" sz="2000" b="0" i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zh-Han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</m:t>
                    </m:r>
                  </m:oMath>
                </a14:m>
                <a:r>
                  <a:rPr lang="en-US" sz="1800" dirty="0"/>
                  <a:t>, since </a:t>
                </a:r>
                <a:r>
                  <a:rPr lang="en-US" altLang="zh-Hans" sz="1800" dirty="0"/>
                  <a:t>there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are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four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locations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to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tracked</a:t>
                </a:r>
                <a:r>
                  <a:rPr lang="en-US" sz="1800" dirty="0"/>
                  <a:t>, which is left, down, right and up, </a:t>
                </a:r>
                <a:r>
                  <a:rPr lang="en-US" altLang="zh-Hans" sz="1800" dirty="0"/>
                  <a:t>r</a:t>
                </a:r>
                <a:r>
                  <a:rPr lang="en-US" sz="1800" dirty="0"/>
                  <a:t>epresent</a:t>
                </a:r>
                <a:r>
                  <a:rPr lang="en-US" altLang="zh-Hans" sz="1800" dirty="0"/>
                  <a:t>ing</a:t>
                </a:r>
                <a:r>
                  <a:rPr lang="en-US" sz="1800" dirty="0"/>
                  <a:t> the </a:t>
                </a:r>
                <a:r>
                  <a:rPr lang="en-US" altLang="zh-Hans" sz="1800" dirty="0"/>
                  <a:t>four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corners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of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the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bounding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box</a:t>
                </a:r>
                <a:r>
                  <a:rPr lang="en-US" sz="1800" dirty="0"/>
                  <a:t>.</a:t>
                </a:r>
              </a:p>
              <a:p>
                <a:pPr marL="185738" lvl="1" indent="0">
                  <a:lnSpc>
                    <a:spcPct val="150000"/>
                  </a:lnSpc>
                  <a:buNone/>
                </a:pPr>
                <a:endParaRPr 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6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76D61-700C-024C-9717-A460689DB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12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8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r>
              <a:rPr lang="en-US" altLang="zh-Hans" dirty="0"/>
              <a:t> –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Kalman</a:t>
                </a:r>
                <a:r>
                  <a:rPr lang="zh-CN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ilter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mplementation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–</a:t>
                </a:r>
                <a:r>
                  <a:rPr lang="zh-Hans" altLang="en-U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:r>
                  <a:rPr lang="en-US" altLang="zh-Hans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nitialization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/>
                  <a:t>Initial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 measurement transition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matrix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altLang="zh-CN" sz="1800" dirty="0"/>
                  <a:t>, given that the detector only outputs the coordinate (not velocity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and</a:t>
                </a:r>
                <a:r>
                  <a:rPr lang="zh-Hans" altLang="en-US" sz="1800" dirty="0"/>
                  <a:t> </a:t>
                </a:r>
                <a:r>
                  <a:rPr lang="en-US" altLang="zh-Hans" sz="1800" dirty="0"/>
                  <a:t>acceleration</a:t>
                </a:r>
                <a:r>
                  <a:rPr lang="en-US" altLang="zh-CN" sz="1800" dirty="0"/>
                  <a:t>)</a:t>
                </a:r>
              </a:p>
              <a:p>
                <a:pPr marL="18573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18573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Han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Han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800" b="0" dirty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800" dirty="0"/>
                  <a:t>Initialize noise covariance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20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20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1800" dirty="0"/>
                  <a:t>:   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/>
                  <a:t>Initial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Han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randomly.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value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ans" sz="18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shows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confidence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confidence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prediction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6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D60A7-5B8F-BF47-ABE7-31305A48C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13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3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Intersection-over-Union</a:t>
            </a:r>
            <a:r>
              <a:rPr lang="zh-CN" altLang="en-US" dirty="0"/>
              <a:t>（</a:t>
            </a:r>
            <a:r>
              <a:rPr lang="en-US" altLang="zh-CN" dirty="0" err="1"/>
              <a:t>IoU</a:t>
            </a:r>
            <a:r>
              <a:rPr lang="zh-CN" altLang="en-US" dirty="0"/>
              <a:t>）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/>
              <a:t>IoU</a:t>
            </a:r>
            <a:endParaRPr lang="en-US" sz="2000" dirty="0"/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parameter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shows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accuracy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prediction.</a:t>
            </a: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understood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accuracy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rate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 algn="just">
              <a:buNone/>
            </a:pPr>
            <a:endParaRPr lang="en-US" altLang="zh-CN" dirty="0"/>
          </a:p>
          <a:p>
            <a:pPr marL="185738" lvl="1" indent="0" algn="just">
              <a:buNone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example: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smtClean="0">
                          <a:solidFill>
                            <a:srgbClr val="0434B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IoU</m:t>
                      </m:r>
                      <m:r>
                        <a:rPr lang="en-US" altLang="zh-CN" sz="2000" i="1" smtClean="0">
                          <a:solidFill>
                            <a:srgbClr val="0434B1"/>
                          </a:solidFill>
                          <a:latin typeface="Cambria Math" panose="02040503050406030204" pitchFamily="18" charset="0"/>
                          <a:ea typeface="Microsoft YaHei U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∩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zh-CN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rPr>
                            <m:t>DetectionResults</m:t>
                          </m:r>
                          <m:r>
                            <a:rPr lang="en-US" altLang="zh-CN" sz="2000" i="1">
                              <a:solidFill>
                                <a:srgbClr val="0434B1"/>
                              </a:solidFill>
                              <a:latin typeface="Cambria Math" panose="02040503050406030204" pitchFamily="18" charset="0"/>
                              <a:ea typeface="Microsoft YaHei UI" panose="020B0503020204020204" pitchFamily="34" charset="-122"/>
                              <a:cs typeface="Cambria Math" charset="0"/>
                            </a:rPr>
                            <m:t>∪</m:t>
                          </m:r>
                          <m:r>
                            <m:rPr>
                              <m:nor/>
                            </m:rPr>
                            <a:rPr lang="en-US" altLang="zh-CN" sz="2000" i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TrackingResults</m:t>
                          </m:r>
                          <m:r>
                            <m:rPr>
                              <m:nor/>
                            </m:rPr>
                            <a:rPr lang="zh-CN" altLang="en-US" sz="2000" b="0" i="0" smtClean="0">
                              <a:solidFill>
                                <a:srgbClr val="0434B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Cambria Math" charset="0"/>
                            </a:rPr>
                            <m:t>              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0434B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9540"/>
                <a:ext cx="9144000" cy="1034579"/>
              </a:xfrm>
              <a:prstGeom prst="rect">
                <a:avLst/>
              </a:prstGeom>
              <a:blipFill>
                <a:blip r:embed="rId3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05200"/>
            <a:ext cx="32004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87" y="2057400"/>
            <a:ext cx="581025" cy="56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87" y="2753869"/>
            <a:ext cx="581025" cy="570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E719C-1206-234F-80C8-2AB8240EB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14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4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 </a:t>
            </a:r>
            <a:r>
              <a:rPr lang="en-US" altLang="zh-CN" sz="2000" dirty="0"/>
              <a:t>Linear-Assignment</a:t>
            </a:r>
            <a:endParaRPr lang="en-US" sz="2000" dirty="0"/>
          </a:p>
          <a:p>
            <a:pPr lvl="1" algn="just"/>
            <a:r>
              <a:rPr lang="en-US" altLang="zh-CN" sz="1800" dirty="0"/>
              <a:t>One of the fundamental combinatorial optimization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order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find a maximum weight matching (or minimum weight perfect matching) in a weighted bipartite graph.</a:t>
            </a:r>
          </a:p>
          <a:p>
            <a:pPr lvl="1" algn="just"/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sklearn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Python.</a:t>
            </a:r>
          </a:p>
          <a:p>
            <a:pPr lvl="1" algn="just"/>
            <a:r>
              <a:rPr lang="en-US" altLang="zh-CN" sz="1800" dirty="0"/>
              <a:t>Produce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</a:t>
            </a:r>
            <a:r>
              <a:rPr lang="zh-CN" altLang="en-US" sz="1800" dirty="0"/>
              <a:t> </a:t>
            </a:r>
            <a:r>
              <a:rPr lang="en-US" altLang="zh-CN" sz="1800" dirty="0"/>
              <a:t>matching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box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project.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results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stored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list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00B050"/>
                </a:solidFill>
                <a:latin typeface="Comic Sans MS" panose="030F0902030302020204" pitchFamily="66" charset="0"/>
              </a:rPr>
              <a:t>matched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  <a:latin typeface="Comic Sans MS" panose="030F0902030302020204" pitchFamily="66" charset="0"/>
              </a:rPr>
              <a:t>unmatched_detections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solidFill>
                  <a:srgbClr val="7030A0"/>
                </a:solidFill>
                <a:latin typeface="Comic Sans MS" panose="030F0902030302020204" pitchFamily="66" charset="0"/>
              </a:rPr>
              <a:t>unmatched_trackers</a:t>
            </a:r>
            <a:r>
              <a:rPr lang="en-US" altLang="zh-CN" sz="1800" dirty="0"/>
              <a:t>.</a:t>
            </a:r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Detection-to-Tracker Assignment</a:t>
            </a:r>
            <a:endParaRPr lang="en-US" kern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AFE176-57E8-1C46-A53D-F5168F3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49124"/>
              </p:ext>
            </p:extLst>
          </p:nvPr>
        </p:nvGraphicFramePr>
        <p:xfrm>
          <a:off x="2209800" y="3581007"/>
          <a:ext cx="27432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52093482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021010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70707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32527403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2176942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CN" baseline="-25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D</a:t>
                      </a:r>
                      <a:r>
                        <a:rPr lang="en-US" altLang="zh-CN" sz="1800" kern="1200" baseline="-250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5804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2567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892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7030A0"/>
                          </a:solidFill>
                        </a:rPr>
                        <a:t>T</a:t>
                      </a:r>
                      <a:r>
                        <a:rPr lang="en-US" altLang="zh-CN" sz="1800" kern="1200" baseline="-250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04333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656E03-B811-BE4D-86F8-E4A76D2F6B5E}"/>
              </a:ext>
            </a:extLst>
          </p:cNvPr>
          <p:cNvCxnSpPr/>
          <p:nvPr/>
        </p:nvCxnSpPr>
        <p:spPr bwMode="auto">
          <a:xfrm>
            <a:off x="5105400" y="4946257"/>
            <a:ext cx="6096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238AA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8A3772-F8B1-334B-A3AD-86A20EE4B2D2}"/>
              </a:ext>
            </a:extLst>
          </p:cNvPr>
          <p:cNvSpPr txBox="1"/>
          <p:nvPr/>
        </p:nvSpPr>
        <p:spPr>
          <a:xfrm>
            <a:off x="5791200" y="47615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IoU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matrix</a:t>
            </a:r>
            <a:endParaRPr lang="en-US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2B3A7-ED04-4A4D-947F-54FB122A6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15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4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Sequential</a:t>
            </a:r>
            <a:r>
              <a:rPr lang="zh-CN" altLang="en-US" sz="2000" dirty="0"/>
              <a:t> </a:t>
            </a:r>
            <a:r>
              <a:rPr lang="en-US" altLang="zh-CN" sz="2000" dirty="0"/>
              <a:t>processing</a:t>
            </a:r>
          </a:p>
          <a:p>
            <a:pPr lvl="1"/>
            <a:r>
              <a:rPr lang="en-US" altLang="zh-CN" sz="1800" dirty="0"/>
              <a:t>Process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frame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input</a:t>
            </a:r>
            <a:r>
              <a:rPr lang="zh-CN" altLang="en-US" sz="1800" dirty="0"/>
              <a:t> </a:t>
            </a:r>
            <a:r>
              <a:rPr lang="en-US" altLang="zh-CN" sz="1800" dirty="0"/>
              <a:t>video,</a:t>
            </a:r>
            <a:r>
              <a:rPr lang="zh-CN" altLang="en-US" sz="1800" dirty="0"/>
              <a:t> </a:t>
            </a:r>
            <a:r>
              <a:rPr lang="en-US" altLang="zh-CN" sz="1800" dirty="0"/>
              <a:t>implemented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package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MoviePy</a:t>
            </a:r>
            <a:r>
              <a:rPr lang="en-US" altLang="zh-CN" sz="1800" dirty="0"/>
              <a:t>.</a:t>
            </a:r>
            <a:endParaRPr lang="en-US" sz="1800" dirty="0"/>
          </a:p>
          <a:p>
            <a:pPr lvl="1" algn="just"/>
            <a:r>
              <a:rPr lang="en-US" altLang="zh-CN" sz="1800" dirty="0"/>
              <a:t>Deals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>
                <a:latin typeface="Comic Sans MS" panose="030F0902030302020204" pitchFamily="66" charset="0"/>
              </a:rPr>
              <a:t>matched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unmatched_detections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unmatched_trackers</a:t>
            </a:r>
            <a:r>
              <a:rPr lang="zh-CN" altLang="en-US" sz="1800" dirty="0"/>
              <a:t> </a:t>
            </a:r>
            <a:r>
              <a:rPr lang="en-US" altLang="zh-CN" sz="1800" dirty="0" err="1"/>
              <a:t>ob-tained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linear</a:t>
            </a:r>
            <a:r>
              <a:rPr lang="zh-CN" altLang="en-US" sz="1800" dirty="0"/>
              <a:t> </a:t>
            </a:r>
            <a:r>
              <a:rPr lang="en-US" altLang="zh-CN" sz="1800" dirty="0"/>
              <a:t>assignment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 err="1"/>
              <a:t>IoU</a:t>
            </a:r>
            <a:r>
              <a:rPr lang="zh-CN" altLang="en-US" sz="1800" dirty="0"/>
              <a:t> </a:t>
            </a:r>
            <a:r>
              <a:rPr lang="en-US" altLang="zh-CN" sz="1800" dirty="0"/>
              <a:t>matrix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frame.</a:t>
            </a:r>
          </a:p>
          <a:p>
            <a:pPr lvl="1" algn="just"/>
            <a:endParaRPr lang="en-US" altLang="zh-CN" sz="1800" dirty="0"/>
          </a:p>
          <a:p>
            <a:pPr algn="just"/>
            <a:r>
              <a:rPr lang="en-US" altLang="zh-CN" sz="2000" dirty="0"/>
              <a:t>False</a:t>
            </a:r>
            <a:r>
              <a:rPr lang="zh-CN" altLang="en-US" sz="2000" dirty="0"/>
              <a:t> </a:t>
            </a:r>
            <a:r>
              <a:rPr lang="en-US" altLang="zh-CN" sz="2000" dirty="0"/>
              <a:t>alarm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missed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</a:p>
          <a:p>
            <a:pPr lvl="1" algn="just"/>
            <a:r>
              <a:rPr lang="en-US" altLang="zh-CN" sz="1800" dirty="0"/>
              <a:t>Introduce</a:t>
            </a:r>
            <a:r>
              <a:rPr lang="zh-CN" altLang="en-US" sz="1800" dirty="0"/>
              <a:t> </a:t>
            </a:r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parameters,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max_losses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zh-CN" altLang="en-US" sz="1800" dirty="0"/>
              <a:t> </a:t>
            </a:r>
            <a:r>
              <a:rPr lang="en-US" altLang="zh-CN" sz="1800" dirty="0"/>
              <a:t>stands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minimum</a:t>
            </a:r>
            <a:r>
              <a:rPr lang="zh-CN" altLang="en-US" sz="1800" dirty="0"/>
              <a:t> </a:t>
            </a:r>
            <a:r>
              <a:rPr lang="en-US" altLang="zh-CN" sz="1800" dirty="0"/>
              <a:t>number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consecutive</a:t>
            </a:r>
            <a:r>
              <a:rPr lang="zh-CN" altLang="en-US" sz="1800" dirty="0"/>
              <a:t> </a:t>
            </a:r>
            <a:r>
              <a:rPr lang="en-US" altLang="zh-CN" sz="1800" dirty="0"/>
              <a:t>matches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establish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tracker;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max_loss</a:t>
            </a:r>
            <a:r>
              <a:rPr lang="zh-CN" altLang="en-US" sz="1800" dirty="0">
                <a:latin typeface="Comic Sans MS" panose="030F0902030302020204" pitchFamily="66" charset="0"/>
              </a:rPr>
              <a:t> </a:t>
            </a:r>
            <a:r>
              <a:rPr lang="en-US" altLang="zh-CN" sz="1800" dirty="0"/>
              <a:t>stands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maximum</a:t>
            </a:r>
            <a:r>
              <a:rPr lang="zh-CN" altLang="en-US" sz="1800" dirty="0"/>
              <a:t> </a:t>
            </a:r>
            <a:r>
              <a:rPr lang="en-US" altLang="zh-CN" sz="1800" dirty="0"/>
              <a:t>number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consecutive</a:t>
            </a:r>
            <a:r>
              <a:rPr lang="zh-CN" altLang="en-US" sz="1800" dirty="0"/>
              <a:t> </a:t>
            </a:r>
            <a:r>
              <a:rPr lang="en-US" altLang="zh-CN" sz="1800" dirty="0"/>
              <a:t>losses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delete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current</a:t>
            </a:r>
            <a:r>
              <a:rPr lang="zh-CN" altLang="en-US" sz="1800" dirty="0"/>
              <a:t> </a:t>
            </a:r>
            <a:r>
              <a:rPr lang="en-US" altLang="zh-CN" sz="1800" dirty="0"/>
              <a:t>track.</a:t>
            </a:r>
          </a:p>
          <a:p>
            <a:pPr lvl="1" algn="just"/>
            <a:r>
              <a:rPr lang="en-US" altLang="zh-CN" sz="1800" dirty="0"/>
              <a:t>Introduce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variable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discriminate</a:t>
            </a:r>
            <a:r>
              <a:rPr lang="zh-CN" altLang="en-US" sz="1800" dirty="0"/>
              <a:t> </a:t>
            </a:r>
            <a:r>
              <a:rPr lang="en-US" altLang="zh-CN" sz="1800" dirty="0"/>
              <a:t>false</a:t>
            </a:r>
            <a:r>
              <a:rPr lang="zh-CN" altLang="en-US" sz="1800" dirty="0"/>
              <a:t> </a:t>
            </a:r>
            <a:r>
              <a:rPr lang="en-US" altLang="zh-CN" sz="1800" dirty="0"/>
              <a:t>alarm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target,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tracker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called</a:t>
            </a:r>
            <a:r>
              <a:rPr lang="zh-CN" altLang="en-US" sz="1800" dirty="0"/>
              <a:t> </a:t>
            </a:r>
            <a:r>
              <a:rPr lang="en-US" altLang="zh-CN" sz="1800" i="1" dirty="0"/>
              <a:t>good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tracker</a:t>
            </a:r>
            <a:r>
              <a:rPr lang="zh-CN" altLang="en-US" sz="1800" i="1" dirty="0"/>
              <a:t> </a:t>
            </a: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reached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min_hits</a:t>
            </a:r>
            <a:r>
              <a:rPr lang="en-US" altLang="zh-CN" sz="1800" dirty="0"/>
              <a:t>.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152400"/>
            <a:ext cx="88392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kern="0" dirty="0"/>
              <a:t>Pipeline</a:t>
            </a:r>
            <a:endParaRPr lang="en-US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38CD54-6AB2-A143-8F1B-B154E0F1A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16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0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Hans" dirty="0"/>
              <a:t>D</a:t>
            </a:r>
            <a:r>
              <a:rPr lang="en-US" altLang="zh-CN" dirty="0"/>
              <a:t>iagram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D2EA4-486E-D34B-B727-24B9954DA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17</a:t>
            </a:fld>
            <a:r>
              <a:rPr lang="en-US"/>
              <a:t>/29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D442-83C6-FB41-9C3E-EFD5A55D5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71346"/>
            <a:ext cx="8077200" cy="494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E521D-F742-C444-A5E0-CDFBDDDA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35063"/>
            <a:ext cx="5489448" cy="411708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9289D-E1B7-7D40-A92D-DBEF2EF32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18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E521D-F742-C444-A5E0-CDFBDDDA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35063"/>
            <a:ext cx="5489448" cy="4117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DE382-013F-AF43-9EFE-37D9804A5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55026C-7941-C340-8EC0-C789ECD5D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19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3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grpSp>
        <p:nvGrpSpPr>
          <p:cNvPr id="16" name="组 15"/>
          <p:cNvGrpSpPr/>
          <p:nvPr/>
        </p:nvGrpSpPr>
        <p:grpSpPr>
          <a:xfrm>
            <a:off x="-27121" y="2819400"/>
            <a:ext cx="9198241" cy="1314492"/>
            <a:chOff x="-27121" y="2819400"/>
            <a:chExt cx="9198241" cy="1314492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-27121" y="3175382"/>
              <a:ext cx="9198241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1430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01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24200" y="281940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02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05400" y="2834421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>
                  <a:latin typeface="Microsoft YaHei" charset="-122"/>
                  <a:ea typeface="Microsoft YaHei" charset="-122"/>
                  <a:cs typeface="Microsoft YaHei" charset="-122"/>
                </a:rPr>
                <a:t>03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86600" y="2834420"/>
              <a:ext cx="681925" cy="681925"/>
            </a:xfrm>
            <a:prstGeom prst="rect">
              <a:avLst/>
            </a:prstGeom>
            <a:solidFill>
              <a:schemeClr val="tx2">
                <a:lumMod val="65000"/>
                <a:lumOff val="3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04</a:t>
              </a:r>
              <a:endPara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97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Problem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0985" y="374412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Data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721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Solutions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53385" y="3764560"/>
              <a:ext cx="1348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Results</a:t>
              </a:r>
              <a:endParaRPr kumimoji="1"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1367F7-93AE-8E42-A74F-B0EB63005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E521D-F742-C444-A5E0-CDFBDDDA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35063"/>
            <a:ext cx="5489448" cy="4117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DE382-013F-AF43-9EFE-37D9804A5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D9688-3E4E-BA4A-97C7-63F53CB09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27994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5965C-53BD-5B43-A77D-08A6CDEF1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20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76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EF9A9-4575-6044-8FF9-0AF4CD45E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21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6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27EEE-FFCB-DB4C-B345-13E8FE8B9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22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2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683D9F-5C71-5148-A684-6658AB46C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27994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EB995-39A8-C348-8298-AB63360B6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23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67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E9D5A8-CB70-5C40-ADB4-5F4CB0094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27993"/>
            <a:ext cx="5485524" cy="4114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07AD0-D840-1B44-9C5B-A9CC02AE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24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4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CF3358-717E-3548-96E2-2B3F15985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35876"/>
            <a:ext cx="5485524" cy="4114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DC0C6-E774-AC4F-8306-481E2DAB8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25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10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Results </a:t>
            </a:r>
            <a:r>
              <a:rPr lang="en-US" altLang="zh-Hans" dirty="0"/>
              <a:t>–</a:t>
            </a:r>
            <a:r>
              <a:rPr lang="en-US" altLang="zh-CN" dirty="0"/>
              <a:t> Frame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5063"/>
            <a:ext cx="8839200" cy="4905375"/>
          </a:xfrm>
        </p:spPr>
        <p:txBody>
          <a:bodyPr/>
          <a:lstStyle/>
          <a:p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2176-2000-AB4F-B05A-3FA45045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2435"/>
            <a:ext cx="5489904" cy="411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B5BC8-BD53-2749-8A40-74EC465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925"/>
            <a:ext cx="54864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445-23F9-FB43-8FB2-ED8569AB8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76" y="1727994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07710-49EF-F240-82FF-1A560D649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26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4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 </a:t>
            </a:r>
            <a:r>
              <a:rPr lang="en-US" altLang="zh-Hans" dirty="0"/>
              <a:t>–</a:t>
            </a:r>
            <a:r>
              <a:rPr kumimoji="1" lang="en-US" altLang="zh-CN" dirty="0"/>
              <a:t> Video</a:t>
            </a:r>
            <a:endParaRPr kumimoji="1"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B13D5-CA20-8B43-8BAA-6A4AE06FA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27</a:t>
            </a:fld>
            <a:r>
              <a:rPr lang="en-US"/>
              <a:t>/29</a:t>
            </a:r>
            <a:endParaRPr lang="en-US" dirty="0"/>
          </a:p>
        </p:txBody>
      </p:sp>
      <p:pic>
        <p:nvPicPr>
          <p:cNvPr id="4" name="demo1.mp4">
            <a:hlinkClick r:id="" action="ppaction://media"/>
            <a:extLst>
              <a:ext uri="{FF2B5EF4-FFF2-40B4-BE49-F238E27FC236}">
                <a16:creationId xmlns:a16="http://schemas.microsoft.com/office/drawing/2014/main" id="{914F4556-2437-5644-834E-F19D0A4F06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9497" y="1066800"/>
            <a:ext cx="4086303" cy="4918593"/>
          </a:xfrm>
          <a:prstGeom prst="rect">
            <a:avLst/>
          </a:prstGeom>
        </p:spPr>
      </p:pic>
      <p:pic>
        <p:nvPicPr>
          <p:cNvPr id="8" name="demo2.mp4">
            <a:hlinkClick r:id="" action="ppaction://media"/>
            <a:extLst>
              <a:ext uri="{FF2B5EF4-FFF2-40B4-BE49-F238E27FC236}">
                <a16:creationId xmlns:a16="http://schemas.microsoft.com/office/drawing/2014/main" id="{004E56B3-9839-7541-8516-89B110BF9E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400" y="1066800"/>
            <a:ext cx="4086302" cy="49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1200" tIns="0" rIns="61200" bIns="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pt-BR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7600" tIns="0" rIns="57600" bIns="0" numCol="1" anchor="b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Reference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2400" y="1210786"/>
            <a:ext cx="883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b="1" dirty="0">
                <a:solidFill>
                  <a:schemeClr val="tx2"/>
                </a:solidFill>
              </a:rPr>
              <a:t>[1].</a:t>
            </a:r>
            <a:r>
              <a:rPr kumimoji="1"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Greg Welch, and Gary Bishop,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An Introduction to the </a:t>
            </a:r>
            <a:r>
              <a:rPr lang="en-US" altLang="zh-CN" i="1" dirty="0" err="1">
                <a:solidFill>
                  <a:schemeClr val="tx2"/>
                </a:solidFill>
              </a:rPr>
              <a:t>Kalman</a:t>
            </a:r>
            <a:r>
              <a:rPr lang="en-US" altLang="zh-CN" i="1" dirty="0">
                <a:solidFill>
                  <a:schemeClr val="tx2"/>
                </a:solidFill>
              </a:rPr>
              <a:t> Filter,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[</a:t>
            </a:r>
            <a:r>
              <a:rPr lang="en-US" altLang="zh-CN" b="1" dirty="0">
                <a:solidFill>
                  <a:schemeClr val="tx2"/>
                </a:solidFill>
              </a:rPr>
              <a:t>University of North Carolina at Chapel Hill Chapel Hill], NC 27599-3175,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July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24,2016 </a:t>
            </a:r>
          </a:p>
          <a:p>
            <a:r>
              <a:rPr lang="en-US" altLang="zh-CN" i="1" dirty="0">
                <a:solidFill>
                  <a:schemeClr val="tx2"/>
                </a:solidFill>
              </a:rPr>
              <a:t> </a:t>
            </a:r>
          </a:p>
          <a:p>
            <a:pPr algn="just"/>
            <a:r>
              <a:rPr lang="en-US" altLang="zh-CN" b="1" dirty="0">
                <a:solidFill>
                  <a:schemeClr val="tx2"/>
                </a:solidFill>
              </a:rPr>
              <a:t>[2].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Wei Liu, </a:t>
            </a:r>
            <a:r>
              <a:rPr lang="en-US" altLang="zh-CN" b="1" dirty="0" err="1">
                <a:solidFill>
                  <a:schemeClr val="tx2"/>
                </a:solidFill>
              </a:rPr>
              <a:t>Dragomir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Anguelov</a:t>
            </a:r>
            <a:r>
              <a:rPr lang="en-US" altLang="zh-CN" b="1" dirty="0">
                <a:solidFill>
                  <a:schemeClr val="tx2"/>
                </a:solidFill>
              </a:rPr>
              <a:t>, </a:t>
            </a:r>
            <a:r>
              <a:rPr lang="en-US" altLang="zh-CN" b="1" dirty="0" err="1">
                <a:solidFill>
                  <a:schemeClr val="tx2"/>
                </a:solidFill>
              </a:rPr>
              <a:t>Dumitru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Erhan</a:t>
            </a:r>
            <a:r>
              <a:rPr lang="en-US" altLang="zh-CN" b="1" dirty="0">
                <a:solidFill>
                  <a:schemeClr val="tx2"/>
                </a:solidFill>
              </a:rPr>
              <a:t>, and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Christian </a:t>
            </a:r>
            <a:r>
              <a:rPr lang="en-US" altLang="zh-CN" b="1" dirty="0" err="1">
                <a:solidFill>
                  <a:schemeClr val="tx2"/>
                </a:solidFill>
              </a:rPr>
              <a:t>Szegedy</a:t>
            </a:r>
            <a:r>
              <a:rPr lang="en-US" altLang="zh-CN" b="1" dirty="0">
                <a:solidFill>
                  <a:schemeClr val="tx2"/>
                </a:solidFill>
              </a:rPr>
              <a:t>, </a:t>
            </a:r>
            <a:r>
              <a:rPr lang="en-US" altLang="zh-CN" i="1" dirty="0">
                <a:solidFill>
                  <a:schemeClr val="tx2"/>
                </a:solidFill>
              </a:rPr>
              <a:t>SSD: Single Shot </a:t>
            </a:r>
            <a:r>
              <a:rPr lang="en-US" altLang="zh-CN" i="1" dirty="0" err="1">
                <a:solidFill>
                  <a:schemeClr val="tx2"/>
                </a:solidFill>
              </a:rPr>
              <a:t>MultiBox</a:t>
            </a:r>
            <a:r>
              <a:rPr lang="en-US" altLang="zh-CN" i="1" dirty="0">
                <a:solidFill>
                  <a:schemeClr val="tx2"/>
                </a:solidFill>
              </a:rPr>
              <a:t> Detector,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CN" b="1" dirty="0" err="1">
                <a:solidFill>
                  <a:schemeClr val="tx2"/>
                </a:solidFill>
              </a:rPr>
              <a:t>cv.CS</a:t>
            </a:r>
            <a:r>
              <a:rPr lang="en-US" altLang="zh-CN" b="1" dirty="0">
                <a:solidFill>
                  <a:schemeClr val="tx2"/>
                </a:solidFill>
              </a:rPr>
              <a:t>],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Dec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29,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2016</a:t>
            </a:r>
          </a:p>
          <a:p>
            <a:pPr algn="just"/>
            <a:endParaRPr lang="en-US" altLang="zh-CN" b="1" dirty="0">
              <a:solidFill>
                <a:schemeClr val="tx2"/>
              </a:solidFill>
            </a:endParaRPr>
          </a:p>
          <a:p>
            <a:pPr algn="just"/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Hans" b="1" dirty="0">
                <a:solidFill>
                  <a:schemeClr val="tx2"/>
                </a:solidFill>
              </a:rPr>
              <a:t>3</a:t>
            </a:r>
            <a:r>
              <a:rPr lang="en-US" altLang="zh-CN" b="1" dirty="0">
                <a:solidFill>
                  <a:schemeClr val="tx2"/>
                </a:solidFill>
              </a:rPr>
              <a:t>].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Jonathan Huang</a:t>
            </a:r>
            <a:r>
              <a:rPr lang="en-US" altLang="zh-Hans" b="1" dirty="0">
                <a:solidFill>
                  <a:schemeClr val="tx2"/>
                </a:solidFill>
              </a:rPr>
              <a:t>,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Vivek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err="1">
                <a:solidFill>
                  <a:schemeClr val="tx2"/>
                </a:solidFill>
              </a:rPr>
              <a:t>Rathod</a:t>
            </a:r>
            <a:r>
              <a:rPr lang="en-US" altLang="zh-Hans" b="1" dirty="0">
                <a:solidFill>
                  <a:schemeClr val="tx2"/>
                </a:solidFill>
              </a:rPr>
              <a:t>,</a:t>
            </a:r>
            <a:r>
              <a:rPr lang="en-US" altLang="zh-CN" b="1" dirty="0">
                <a:solidFill>
                  <a:schemeClr val="tx2"/>
                </a:solidFill>
              </a:rPr>
              <a:t> Chen Sun</a:t>
            </a:r>
            <a:r>
              <a:rPr lang="en-US" altLang="zh-Hans" b="1" dirty="0">
                <a:solidFill>
                  <a:schemeClr val="tx2"/>
                </a:solidFill>
              </a:rPr>
              <a:t>,</a:t>
            </a:r>
            <a:r>
              <a:rPr lang="zh-Hans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et</a:t>
            </a:r>
            <a:r>
              <a:rPr lang="zh-Hans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al,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Speed/accuracy trade-offs for modern convolutional object detectors,</a:t>
            </a:r>
            <a:r>
              <a:rPr lang="zh-CN" altLang="en-US" i="1" dirty="0">
                <a:solidFill>
                  <a:schemeClr val="tx2"/>
                </a:solidFill>
              </a:rPr>
              <a:t>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[</a:t>
            </a:r>
            <a:r>
              <a:rPr lang="en-US" altLang="zh-CN" b="1" dirty="0" err="1">
                <a:solidFill>
                  <a:schemeClr val="tx2"/>
                </a:solidFill>
              </a:rPr>
              <a:t>cv.CS</a:t>
            </a:r>
            <a:r>
              <a:rPr lang="en-US" altLang="zh-CN" b="1" dirty="0">
                <a:solidFill>
                  <a:schemeClr val="tx2"/>
                </a:solidFill>
              </a:rPr>
              <a:t>],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Nov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Hans" b="1" dirty="0">
                <a:solidFill>
                  <a:schemeClr val="tx2"/>
                </a:solidFill>
              </a:rPr>
              <a:t>30</a:t>
            </a:r>
            <a:r>
              <a:rPr lang="en-US" altLang="zh-CN" b="1" dirty="0">
                <a:solidFill>
                  <a:schemeClr val="tx2"/>
                </a:solidFill>
              </a:rPr>
              <a:t>,</a:t>
            </a:r>
            <a:r>
              <a:rPr lang="zh-CN" altLang="en-US" b="1" dirty="0">
                <a:solidFill>
                  <a:schemeClr val="tx2"/>
                </a:solidFill>
              </a:rPr>
              <a:t> </a:t>
            </a:r>
            <a:r>
              <a:rPr lang="en-US" altLang="zh-CN" b="1" dirty="0">
                <a:solidFill>
                  <a:schemeClr val="tx2"/>
                </a:solidFill>
              </a:rPr>
              <a:t>2016</a:t>
            </a:r>
          </a:p>
          <a:p>
            <a:pPr algn="just"/>
            <a:endParaRPr lang="en-US" altLang="zh-CN" b="1" dirty="0">
              <a:solidFill>
                <a:schemeClr val="tx2"/>
              </a:solidFill>
            </a:endParaRPr>
          </a:p>
          <a:p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AAE5F-CDE6-6547-94A9-4CC844BE3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28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05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3A8369F6-E21D-3244-A081-3F8695CB6D84}"/>
              </a:ext>
            </a:extLst>
          </p:cNvPr>
          <p:cNvSpPr txBox="1">
            <a:spLocks/>
          </p:cNvSpPr>
          <p:nvPr/>
        </p:nvSpPr>
        <p:spPr bwMode="auto">
          <a:xfrm>
            <a:off x="152400" y="457200"/>
            <a:ext cx="8839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7600" tIns="45720" rIns="72000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kumimoji="1" lang="en-US" altLang="zh-CN" sz="4000" kern="0" dirty="0"/>
              <a:t>Thank You!</a:t>
            </a:r>
          </a:p>
          <a:p>
            <a:pPr algn="ctr">
              <a:lnSpc>
                <a:spcPct val="200000"/>
              </a:lnSpc>
            </a:pPr>
            <a:r>
              <a:rPr kumimoji="1" lang="en-US" altLang="zh-CN" sz="4000" kern="0" dirty="0"/>
              <a:t>Q &amp; A</a:t>
            </a:r>
            <a:endParaRPr kumimoji="1" lang="zh-CN" alt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53463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Background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automatic</a:t>
            </a:r>
            <a:r>
              <a:rPr lang="zh-CN" altLang="en-US" sz="1800" dirty="0"/>
              <a:t> </a:t>
            </a:r>
            <a:r>
              <a:rPr lang="en-US" altLang="zh-CN" sz="1800" dirty="0"/>
              <a:t>driving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most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technical</a:t>
            </a:r>
            <a:r>
              <a:rPr lang="zh-CN" altLang="en-US" sz="1800" dirty="0"/>
              <a:t> </a:t>
            </a:r>
            <a:r>
              <a:rPr lang="en-US" altLang="zh-CN" sz="1800" dirty="0"/>
              <a:t>achievement,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still</a:t>
            </a:r>
            <a:r>
              <a:rPr lang="zh-CN" altLang="en-US" sz="1800" dirty="0"/>
              <a:t> </a:t>
            </a:r>
            <a:r>
              <a:rPr lang="en-US" altLang="zh-CN" sz="1800" dirty="0"/>
              <a:t>needs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promotion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Implement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algorithm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combine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together,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provide</a:t>
            </a:r>
            <a:r>
              <a:rPr lang="zh-CN" altLang="en-US" sz="1800" dirty="0"/>
              <a:t> </a:t>
            </a:r>
            <a:r>
              <a:rPr lang="en-US" altLang="zh-CN" sz="1800" dirty="0"/>
              <a:t>convenience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driving.</a:t>
            </a: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we did</a:t>
            </a:r>
          </a:p>
          <a:p>
            <a:pPr lvl="1" algn="just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</a:t>
            </a:r>
            <a:r>
              <a:rPr 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implement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tracking,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add</a:t>
            </a:r>
            <a:r>
              <a:rPr lang="zh-CN" altLang="en-US" sz="1800" dirty="0"/>
              <a:t> </a:t>
            </a:r>
            <a:r>
              <a:rPr lang="en-US" altLang="zh-Hans" sz="1800" dirty="0"/>
              <a:t>boxes</a:t>
            </a:r>
            <a:r>
              <a:rPr lang="zh-CN" altLang="en-US" sz="1800" dirty="0"/>
              <a:t> </a:t>
            </a:r>
            <a:r>
              <a:rPr lang="en-US" altLang="zh-CN" sz="1800" dirty="0"/>
              <a:t>marking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multiple</a:t>
            </a:r>
            <a:r>
              <a:rPr lang="zh-CN" altLang="en-US" sz="1800" dirty="0"/>
              <a:t> </a:t>
            </a:r>
            <a:r>
              <a:rPr lang="en-US" altLang="zh-CN" sz="1800" dirty="0"/>
              <a:t>cars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video.</a:t>
            </a:r>
          </a:p>
          <a:p>
            <a:pPr lvl="1" algn="just"/>
            <a:r>
              <a:rPr lang="en-US" altLang="zh-Hans" sz="1800" dirty="0"/>
              <a:t>W</a:t>
            </a:r>
            <a:r>
              <a:rPr lang="en-US" altLang="zh-CN" sz="1800" dirty="0"/>
              <a:t>e</a:t>
            </a:r>
            <a:r>
              <a:rPr lang="zh-CN" altLang="en-US" sz="1800" dirty="0"/>
              <a:t> </a:t>
            </a:r>
            <a:r>
              <a:rPr lang="en-US" altLang="zh-CN" sz="1800" dirty="0"/>
              <a:t>choose</a:t>
            </a:r>
            <a:r>
              <a:rPr lang="zh-CN" altLang="en-US" sz="1800" dirty="0"/>
              <a:t> </a:t>
            </a:r>
            <a:r>
              <a:rPr lang="en-US" altLang="zh-CN" sz="1800" dirty="0" err="1">
                <a:latin typeface="Comic Sans MS" panose="030F0902030302020204" pitchFamily="66" charset="0"/>
              </a:rPr>
              <a:t>Tensorflow</a:t>
            </a:r>
            <a:r>
              <a:rPr lang="zh-CN" altLang="en-US" sz="1800" dirty="0"/>
              <a:t> </a:t>
            </a:r>
            <a:r>
              <a:rPr lang="en-US" altLang="zh-CN" sz="1800" dirty="0"/>
              <a:t>Object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API</a:t>
            </a:r>
            <a:r>
              <a:rPr lang="zh-CN" altLang="en-US" sz="1800" dirty="0"/>
              <a:t> </a:t>
            </a:r>
            <a:r>
              <a:rPr lang="en-US" altLang="zh-Hans" sz="1800" dirty="0"/>
              <a:t>f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car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en-US" altLang="zh-Hans" sz="1800" dirty="0"/>
              <a:t>.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g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etting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location</a:t>
            </a:r>
            <a:r>
              <a:rPr lang="zh-Hans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information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detected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cars,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make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 err="1"/>
              <a:t>Kalman</a:t>
            </a:r>
            <a:r>
              <a:rPr lang="zh-CN" altLang="en-US" sz="1800" dirty="0"/>
              <a:t> </a:t>
            </a:r>
            <a:r>
              <a:rPr lang="en-US" altLang="zh-Hans" sz="1800" dirty="0"/>
              <a:t>f</a:t>
            </a:r>
            <a:r>
              <a:rPr lang="en-US" altLang="zh-CN" sz="1800" dirty="0"/>
              <a:t>ilter,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combine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measurement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tracking</a:t>
            </a:r>
            <a:r>
              <a:rPr lang="zh-CN" altLang="en-US" sz="1800" dirty="0"/>
              <a:t> </a:t>
            </a:r>
            <a:r>
              <a:rPr lang="en-US" altLang="zh-CN" sz="1800" dirty="0"/>
              <a:t>value,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finish</a:t>
            </a:r>
            <a:r>
              <a:rPr lang="zh-CN" altLang="en-US" sz="1800" dirty="0"/>
              <a:t> </a:t>
            </a:r>
            <a:r>
              <a:rPr lang="en-US" altLang="zh-CN" sz="1800" dirty="0"/>
              <a:t>whole</a:t>
            </a:r>
            <a:r>
              <a:rPr lang="zh-CN" altLang="en-US" sz="1800" dirty="0"/>
              <a:t> </a:t>
            </a:r>
            <a:r>
              <a:rPr lang="en-US" altLang="zh-CN" sz="1800" dirty="0"/>
              <a:t>algorithm.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DD79D-4F39-D743-A90E-0635793DD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3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5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taken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chemeClr val="tx2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dashcam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front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car,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reliable.</a:t>
            </a:r>
          </a:p>
          <a:p>
            <a:pPr lvl="1"/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Hans" sz="1800" dirty="0"/>
              <a:t>d</a:t>
            </a:r>
            <a:r>
              <a:rPr lang="en-US" altLang="zh-CN" sz="1800" dirty="0"/>
              <a:t>ata</a:t>
            </a:r>
            <a:r>
              <a:rPr lang="zh-CN" altLang="en-US" sz="1800" dirty="0"/>
              <a:t> </a:t>
            </a:r>
            <a:r>
              <a:rPr lang="en-US" altLang="zh-CN" sz="1800" dirty="0"/>
              <a:t>was</a:t>
            </a:r>
            <a:r>
              <a:rPr lang="zh-CN" altLang="en-US" sz="1800" dirty="0"/>
              <a:t> </a:t>
            </a:r>
            <a:r>
              <a:rPr lang="en-US" altLang="zh-CN" sz="1800" dirty="0"/>
              <a:t>taken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daily</a:t>
            </a:r>
            <a:r>
              <a:rPr lang="zh-CN" altLang="en-US" sz="1800" dirty="0"/>
              <a:t> </a:t>
            </a:r>
            <a:r>
              <a:rPr lang="en-US" altLang="zh-CN" sz="1800" dirty="0"/>
              <a:t>life,</a:t>
            </a:r>
            <a:r>
              <a:rPr lang="zh-CN" altLang="en-US" sz="1800" dirty="0"/>
              <a:t> </a:t>
            </a:r>
            <a:r>
              <a:rPr lang="en-US" altLang="zh-CN" sz="1800" dirty="0"/>
              <a:t>including</a:t>
            </a:r>
            <a:r>
              <a:rPr lang="zh-CN" altLang="en-US" sz="1800" dirty="0"/>
              <a:t> </a:t>
            </a:r>
            <a:r>
              <a:rPr lang="en-US" altLang="zh-CN" sz="1800" dirty="0"/>
              <a:t>different</a:t>
            </a:r>
            <a:r>
              <a:rPr lang="zh-CN" altLang="en-US" sz="1800" dirty="0"/>
              <a:t> </a:t>
            </a:r>
            <a:r>
              <a:rPr lang="en-US" altLang="zh-CN" sz="1800" dirty="0"/>
              <a:t>situations:</a:t>
            </a:r>
            <a:r>
              <a:rPr lang="zh-CN" altLang="en-US" sz="1800" dirty="0"/>
              <a:t> </a:t>
            </a:r>
            <a:r>
              <a:rPr lang="en-US" altLang="zh-Hans" sz="1800" dirty="0"/>
              <a:t>n</a:t>
            </a:r>
            <a:r>
              <a:rPr lang="en-US" altLang="zh-CN" sz="1800" dirty="0"/>
              <a:t>o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ars,</a:t>
            </a:r>
            <a:r>
              <a:rPr lang="zh-CN" altLang="en-US" sz="1800" dirty="0"/>
              <a:t> </a:t>
            </a:r>
            <a:r>
              <a:rPr lang="en-US" altLang="zh-Hans" sz="1800" dirty="0"/>
              <a:t>o</a:t>
            </a:r>
            <a:r>
              <a:rPr lang="en-US" altLang="zh-CN" sz="1800" dirty="0"/>
              <a:t>ne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ar,</a:t>
            </a:r>
            <a:r>
              <a:rPr lang="zh-CN" altLang="en-US" sz="1800" dirty="0"/>
              <a:t> </a:t>
            </a:r>
            <a:r>
              <a:rPr lang="en-US" altLang="zh-Hans" sz="1800" dirty="0"/>
              <a:t>m</a:t>
            </a:r>
            <a:r>
              <a:rPr lang="en-US" altLang="zh-CN" sz="1800" dirty="0"/>
              <a:t>ore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Hans" sz="1800" dirty="0"/>
              <a:t>o</a:t>
            </a:r>
            <a:r>
              <a:rPr lang="en-US" altLang="zh-CN" sz="1800" dirty="0"/>
              <a:t>ne</a:t>
            </a:r>
            <a:r>
              <a:rPr lang="zh-CN" altLang="en-US" sz="1800" dirty="0"/>
              <a:t> </a:t>
            </a:r>
            <a:r>
              <a:rPr lang="en-US" altLang="zh-Hans" sz="1800" dirty="0"/>
              <a:t>c</a:t>
            </a:r>
            <a:r>
              <a:rPr lang="en-US" altLang="zh-CN" sz="1800" dirty="0"/>
              <a:t>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visual</a:t>
            </a:r>
            <a:r>
              <a:rPr lang="zh-CN" altLang="en-US" sz="1800" dirty="0"/>
              <a:t> </a:t>
            </a:r>
            <a:r>
              <a:rPr lang="en-US" altLang="zh-CN" sz="1800" dirty="0"/>
              <a:t>area.</a:t>
            </a:r>
          </a:p>
          <a:p>
            <a:pPr lvl="1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typical</a:t>
            </a:r>
            <a:r>
              <a:rPr lang="zh-CN" altLang="en-US" sz="1800" dirty="0"/>
              <a:t> </a:t>
            </a:r>
            <a:r>
              <a:rPr lang="en-US" altLang="zh-CN" sz="1800" dirty="0"/>
              <a:t>behaviors</a:t>
            </a:r>
            <a:r>
              <a:rPr lang="zh-CN" altLang="en-US" sz="1800" dirty="0"/>
              <a:t> </a:t>
            </a:r>
            <a:r>
              <a:rPr lang="en-US" altLang="zh-CN" sz="1800" dirty="0"/>
              <a:t>including</a:t>
            </a:r>
            <a:r>
              <a:rPr lang="zh-CN" altLang="en-US" sz="1800" dirty="0"/>
              <a:t> </a:t>
            </a:r>
            <a:r>
              <a:rPr lang="en-US" altLang="zh-CN" sz="1800" dirty="0"/>
              <a:t>intersection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overtaking</a:t>
            </a:r>
            <a:r>
              <a:rPr lang="en-US" altLang="zh-CN" sz="1800" dirty="0"/>
              <a:t>.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85738" lvl="1" indent="0">
              <a:buNone/>
            </a:pP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3C0EE-4CC8-F349-91A5-FCBB191FCCCA}"/>
              </a:ext>
            </a:extLst>
          </p:cNvPr>
          <p:cNvGrpSpPr/>
          <p:nvPr/>
        </p:nvGrpSpPr>
        <p:grpSpPr>
          <a:xfrm>
            <a:off x="197069" y="3605239"/>
            <a:ext cx="8772846" cy="2185961"/>
            <a:chOff x="197069" y="3441171"/>
            <a:chExt cx="8772846" cy="218596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351" y="3441171"/>
              <a:ext cx="2924282" cy="17404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69" y="3441171"/>
              <a:ext cx="2924282" cy="174042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634" y="3441171"/>
              <a:ext cx="2914435" cy="174042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97069" y="5257800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(a)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D0FA05CB-0FA5-3D4F-A9CD-AC569B8BA9B4}"/>
                </a:ext>
              </a:extLst>
            </p:cNvPr>
            <p:cNvSpPr txBox="1"/>
            <p:nvPr/>
          </p:nvSpPr>
          <p:spPr>
            <a:xfrm>
              <a:off x="3121351" y="5257800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(b)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C3C188F7-6FD0-8D4C-A68B-EC1124BE7384}"/>
                </a:ext>
              </a:extLst>
            </p:cNvPr>
            <p:cNvSpPr txBox="1"/>
            <p:nvPr/>
          </p:nvSpPr>
          <p:spPr>
            <a:xfrm>
              <a:off x="6045633" y="5241687"/>
              <a:ext cx="292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ans" dirty="0">
                  <a:solidFill>
                    <a:srgbClr val="022EA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Himalaya" pitchFamily="2" charset="0"/>
                </a:rPr>
                <a:t>(c)</a:t>
              </a:r>
              <a:endParaRPr kumimoji="1" lang="zh-CN" altLang="en-US" dirty="0">
                <a:solidFill>
                  <a:srgbClr val="022E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B9985-239D-6541-A275-2472872A7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4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 err="1">
                <a:latin typeface="Comic Sans MS" panose="030F0902030302020204" pitchFamily="66" charset="0"/>
              </a:rPr>
              <a:t>Tensorflow</a:t>
            </a:r>
            <a:r>
              <a:rPr lang="zh-CN" altLang="en-US" sz="2000" dirty="0"/>
              <a:t> </a:t>
            </a:r>
            <a:r>
              <a:rPr lang="en-US" altLang="zh-CN" sz="2000" dirty="0"/>
              <a:t>object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  <a:r>
              <a:rPr lang="zh-CN" altLang="en-US" sz="2000" dirty="0"/>
              <a:t> </a:t>
            </a:r>
            <a:r>
              <a:rPr lang="en-US" altLang="zh-CN" sz="2000" dirty="0"/>
              <a:t>API</a:t>
            </a:r>
            <a:endParaRPr lang="en-US" sz="2000" dirty="0"/>
          </a:p>
          <a:p>
            <a:pPr lvl="1" algn="just"/>
            <a:r>
              <a:rPr lang="en-US" altLang="zh-Hans" sz="1800" dirty="0"/>
              <a:t>An</a:t>
            </a:r>
            <a:r>
              <a:rPr lang="zh-Hans" altLang="en-US" sz="1800" dirty="0"/>
              <a:t> </a:t>
            </a:r>
            <a:r>
              <a:rPr lang="en-US" altLang="zh-CN" sz="1800" dirty="0"/>
              <a:t>open source framework built on top of </a:t>
            </a:r>
            <a:r>
              <a:rPr lang="en-US" altLang="zh-CN" sz="1800" dirty="0" err="1">
                <a:latin typeface="Comic Sans MS" panose="030F0902030302020204" pitchFamily="66" charset="0"/>
              </a:rPr>
              <a:t>TensorFlow</a:t>
            </a:r>
            <a:r>
              <a:rPr lang="en-US" altLang="zh-CN" sz="1800" dirty="0"/>
              <a:t> that makes it easy to construct, train and deploy object detection models. </a:t>
            </a:r>
          </a:p>
          <a:p>
            <a:pPr lvl="1" algn="just"/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build-in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applies</a:t>
            </a:r>
            <a:r>
              <a:rPr lang="zh-CN" altLang="en-US" sz="1800" dirty="0"/>
              <a:t> </a:t>
            </a:r>
            <a:r>
              <a:rPr lang="en-US" altLang="zh-CN" sz="1800" dirty="0"/>
              <a:t>SSD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Single-Shot-Detection with </a:t>
            </a:r>
            <a:r>
              <a:rPr lang="en-US" altLang="zh-CN" sz="1800" dirty="0" err="1"/>
              <a:t>MobileNet</a:t>
            </a:r>
            <a:r>
              <a:rPr lang="en-US" altLang="zh-CN" sz="1800" dirty="0"/>
              <a:t> architecture trained on COCO</a:t>
            </a:r>
            <a:r>
              <a:rPr lang="zh-CN" altLang="en-US" sz="1800" dirty="0"/>
              <a:t> </a:t>
            </a:r>
            <a:r>
              <a:rPr lang="en-US" altLang="zh-Hans" sz="1800" dirty="0"/>
              <a:t>data</a:t>
            </a:r>
            <a:r>
              <a:rPr lang="en-US" altLang="zh-CN" sz="1800" dirty="0"/>
              <a:t>set.</a:t>
            </a:r>
            <a:r>
              <a:rPr lang="zh-CN" altLang="en-US" sz="1800" dirty="0"/>
              <a:t>  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/>
              <a:t>Single-Shot-Detection</a:t>
            </a:r>
            <a:r>
              <a:rPr lang="zh-Hans" altLang="en-US" sz="2000" dirty="0"/>
              <a:t> </a:t>
            </a:r>
            <a:r>
              <a:rPr lang="en-US" altLang="zh-Hans" sz="2000" dirty="0"/>
              <a:t>(</a:t>
            </a:r>
            <a:r>
              <a:rPr lang="en-US" altLang="zh-CN" sz="2000" dirty="0"/>
              <a:t>SSD</a:t>
            </a:r>
            <a:r>
              <a:rPr lang="en-US" altLang="zh-Hans" sz="2000" dirty="0"/>
              <a:t>)</a:t>
            </a:r>
            <a:endParaRPr lang="en-US" sz="2000" dirty="0"/>
          </a:p>
          <a:p>
            <a:pPr lvl="1" algn="just"/>
            <a:r>
              <a:rPr lang="en-US" altLang="zh-CN" sz="1800" dirty="0"/>
              <a:t>SSD algorithm is an object detection algorithm that directly predicts the coordinates and categories of the</a:t>
            </a:r>
            <a:r>
              <a:rPr lang="zh-CN" altLang="en-US" sz="1800" dirty="0"/>
              <a:t> </a:t>
            </a:r>
            <a:r>
              <a:rPr lang="en-US" altLang="zh-CN" sz="1800" dirty="0"/>
              <a:t>objection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bounding box.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 algn="just"/>
            <a:r>
              <a:rPr lang="en-US" altLang="zh-CN" sz="1800" dirty="0"/>
              <a:t>SSD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faster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those</a:t>
            </a:r>
            <a:r>
              <a:rPr lang="zh-CN" altLang="en-US" sz="1800" dirty="0"/>
              <a:t> </a:t>
            </a:r>
            <a:r>
              <a:rPr lang="en-US" altLang="zh-CN" sz="1800" dirty="0"/>
              <a:t>traditional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</a:t>
            </a:r>
            <a:r>
              <a:rPr lang="zh-CN" altLang="en-US" sz="1800" dirty="0"/>
              <a:t> </a:t>
            </a:r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dirty="0"/>
              <a:t>without</a:t>
            </a:r>
            <a:r>
              <a:rPr lang="zh-CN" altLang="en-US" sz="1800" dirty="0"/>
              <a:t> </a:t>
            </a:r>
            <a:r>
              <a:rPr lang="en-US" altLang="zh-CN" sz="1800" dirty="0"/>
              <a:t>losing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accuracy,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adding</a:t>
            </a:r>
            <a:r>
              <a:rPr lang="zh-CN" altLang="en-US" sz="1800" dirty="0"/>
              <a:t> </a:t>
            </a:r>
            <a:r>
              <a:rPr lang="en-US" altLang="zh-CN" sz="1800" dirty="0"/>
              <a:t>several</a:t>
            </a:r>
            <a:r>
              <a:rPr lang="zh-CN" altLang="en-US" sz="1800" dirty="0"/>
              <a:t> </a:t>
            </a:r>
            <a:r>
              <a:rPr lang="en-US" altLang="zh-CN" sz="1800" dirty="0"/>
              <a:t>separate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r>
              <a:rPr lang="zh-CN" altLang="en-US" sz="1800" dirty="0"/>
              <a:t> </a:t>
            </a:r>
            <a:r>
              <a:rPr lang="en-US" altLang="zh-CN" sz="1800" dirty="0"/>
              <a:t>filters</a:t>
            </a:r>
            <a:r>
              <a:rPr lang="en-US" altLang="zh-Hans" sz="1800" dirty="0"/>
              <a:t>.</a:t>
            </a:r>
          </a:p>
          <a:p>
            <a:r>
              <a:rPr lang="en-US" altLang="zh-CN" sz="2000" dirty="0"/>
              <a:t>SSD advantages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Speed</a:t>
            </a:r>
          </a:p>
          <a:p>
            <a:pPr lvl="1" algn="just"/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Accuracy</a:t>
            </a:r>
          </a:p>
          <a:p>
            <a:pPr lvl="1" algn="just"/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applied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low</a:t>
            </a:r>
            <a:r>
              <a:rPr lang="zh-CN" altLang="en-US" sz="1800" dirty="0"/>
              <a:t> </a:t>
            </a:r>
            <a:r>
              <a:rPr lang="en-US" altLang="zh-CN" sz="1800" dirty="0"/>
              <a:t>resolution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</a:p>
          <a:p>
            <a:pPr lvl="1" algn="just"/>
            <a:endParaRPr lang="en-US" altLang="zh-CN" sz="1800" dirty="0"/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45321-7FA0-C143-BA8A-19E77D0D4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5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 </a:t>
            </a:r>
            <a:r>
              <a:rPr lang="en-US" altLang="zh-CN" sz="2000" dirty="0"/>
              <a:t>SSD</a:t>
            </a:r>
            <a:r>
              <a:rPr lang="zh-CN" altLang="en-US" sz="2000" dirty="0"/>
              <a:t> </a:t>
            </a:r>
            <a:r>
              <a:rPr lang="en-US" altLang="zh-Hans" sz="2000" dirty="0"/>
              <a:t>–</a:t>
            </a:r>
            <a:r>
              <a:rPr lang="zh-Hans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endParaRPr lang="en-US" sz="2000" dirty="0"/>
          </a:p>
          <a:p>
            <a:pPr lvl="1" algn="just"/>
            <a:r>
              <a:rPr lang="en-US" altLang="zh-CN" sz="1800" dirty="0"/>
              <a:t>Using a small convolutional filter to predict object categories and offsets in bounding box locations.</a:t>
            </a:r>
          </a:p>
          <a:p>
            <a:pPr lvl="1" algn="just"/>
            <a:r>
              <a:rPr lang="en-US" altLang="zh-CN" sz="1800" dirty="0"/>
              <a:t>Using separate predictors (filters) for different aspect ratio detections.</a:t>
            </a:r>
          </a:p>
          <a:p>
            <a:pPr lvl="1" algn="just"/>
            <a:r>
              <a:rPr lang="en-US" altLang="zh-CN" sz="1800" dirty="0"/>
              <a:t>Applying these filters to multiple feature maps from the later stages of a network in order to perform detection at multiple scales.</a:t>
            </a:r>
          </a:p>
          <a:p>
            <a:pPr lvl="1" algn="just"/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ground truth boxes,</a:t>
            </a:r>
            <a:r>
              <a:rPr lang="zh-CN" altLang="en-US" sz="1800" dirty="0"/>
              <a:t> </a:t>
            </a:r>
            <a:r>
              <a:rPr lang="en-US" altLang="zh-CN" sz="1800" dirty="0"/>
              <a:t>and the obtained model</a:t>
            </a:r>
            <a:r>
              <a:rPr lang="zh-CN" altLang="en-US" sz="1800" dirty="0"/>
              <a:t> </a:t>
            </a:r>
            <a:r>
              <a:rPr lang="en-US" altLang="zh-CN" sz="1800" dirty="0"/>
              <a:t>can be</a:t>
            </a:r>
            <a:r>
              <a:rPr lang="zh-CN" altLang="en-US" sz="1800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detection.</a:t>
            </a:r>
            <a:endParaRPr lang="en-US" altLang="zh-CN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95FB9-E75A-254F-87C9-7EC5A2F95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6</a:t>
            </a:fld>
            <a:r>
              <a:rPr lang="en-US"/>
              <a:t>/29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4EA90-AD36-F248-BD7D-CCE7AFD9FA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3587750"/>
            <a:ext cx="8382000" cy="23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COCO</a:t>
            </a:r>
            <a:r>
              <a:rPr lang="zh-CN" altLang="en-US" sz="1800" dirty="0"/>
              <a:t> </a:t>
            </a:r>
            <a:r>
              <a:rPr lang="en-US" altLang="zh-CN" sz="1800" dirty="0"/>
              <a:t>dataset,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objects</a:t>
            </a:r>
            <a:r>
              <a:rPr lang="zh-CN" altLang="en-US" sz="1800" dirty="0"/>
              <a:t> </a:t>
            </a:r>
            <a:r>
              <a:rPr lang="en-US" altLang="zh-CN" sz="1800" dirty="0"/>
              <a:t>related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transportation:</a:t>
            </a:r>
          </a:p>
          <a:p>
            <a:pPr lvl="1" algn="just"/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CN" dirty="0"/>
              <a:t>Detection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29817"/>
              </p:ext>
            </p:extLst>
          </p:nvPr>
        </p:nvGraphicFramePr>
        <p:xfrm>
          <a:off x="2247900" y="2362200"/>
          <a:ext cx="4648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</a:t>
                      </a:r>
                      <a:r>
                        <a:rPr lang="en-US" altLang="zh-Hans" dirty="0"/>
                        <a:t>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Objection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Person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Bicycle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Car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Motorcycle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Bus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Traffic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Light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Stop</a:t>
                      </a:r>
                      <a:r>
                        <a:rPr lang="zh-CN" altLang="en-US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Sign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5FDE-A8FF-0B46-9FF1-FF935614D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7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3358"/>
            <a:ext cx="8839200" cy="750888"/>
          </a:xfrm>
        </p:spPr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en-US" altLang="zh-Hans" dirty="0"/>
              <a:t> – </a:t>
            </a:r>
            <a:r>
              <a:rPr lang="en-US" altLang="zh-CN" dirty="0"/>
              <a:t>Detection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Flow</a:t>
            </a:r>
            <a:r>
              <a:rPr lang="zh-CN" altLang="en-US" sz="2000" dirty="0"/>
              <a:t> </a:t>
            </a:r>
            <a:r>
              <a:rPr lang="en-US" altLang="zh-CN" sz="2000" dirty="0"/>
              <a:t>chart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2"/>
            <a:endParaRPr lang="en-US" altLang="zh-CN" sz="16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altLang="zh-CN" sz="1800" dirty="0"/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 algn="just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AutoShape 2" descr="data:image/png;base64,iVBORw0KGgoAAAANSUhEUgAAAjYAAAF5CAYAAACMUGARAAAAAXNSR0IArs4c6QAAAARnQU1BAACxjwv8YQUAAAAJcEhZcwAADsMAAA7DAcdvqGQAAFOuSURBVHhe7d0FgBR1Gwbw95ru7pIOyaNBkRBEQEqkpSQUpERKSkFQQBGR7hBFlJQu6e7uzqM5jrvbb5/3Zo7lOEru/Obmnt/3jXe7Mzu7N3fsPPv+Y9wcTkJERERkA+7GVyIiIqIoj8GGiIiIbIPBhoiIiGyDwYaIiIhsg8GGiIiIbIPBhoiIiGyDwYaIiIhsg8GGiIiIbIPBhoiIiGyDwYaIiIhsg8GGiIiIbIPBhoiIiGyDwYaI/hMDBgyQL7/8Ui5fvqy39+zZIx988IHs3LlTIutavIGBgTJo0CBp3769PgeW1atXS+3atWXbtm3GVpFjw4YNUrNmTf35iOi/w2BDFA1s375d5s2bJ48ePTLu+e9t3bpVT/b37t3T25cuXZI///xTLly4oLdfxokTJ+Svv/6SO3fuGPc8X1BQkKxdu1YWL15s3CNy/vx5vX3lyhXjntdz7tw5+eOPP576Oc6cOSNz587Vn5OI/jsMNkTRwG+//SZ9+vSR+/fvG/f897y9vXVxc3PT28WKFZNNmzZJyZIlQ+97EWzfq1ev0KrPi+D5fvjhB5kzZ07oc3h4eEiMGDHE3T1i3v52794t3bt31wqUq4oVK+rrLV68uHEPEf0XGGyIogEEmqtXr0qsWLGMe17f6zYfxY0bV4oUKSLx48c37nmx4OBguXbtmgaTl4Ew88Ybb0iePHmMex6LqGCD50BVJuz+EiZM+Mo/HxG9PgYbIhs4fPiwtGrVSrJmzSrZs2eXd999N7T5Bf1apk2bpiff9OnTS5o0aeSdd97RdTdv3pS+fftK2bJlNQC8+eab0rt37yeaTwICAqR69erSo0cPrXxUq1ZN94FmJQSN8ODxrVu31tdTuHBhmT59urHmMVQz8Hz//PNPaEjCz9GoUSMNIngsXufYsWN1HapOn332mQa0QoUKSerUqaV58+Zy48YNmThxouTKlUv7s3zxxRf6fdOmTTXQdejQQfvyuAYxT09PbYrq16+f5MiRQ3/+RYsWPfHz4LjhZ71+/bpxj4i/v7+0a9dO++hgf3///be+3rt378pHH32kr6lx48ba3LVq1SrJly+fHidX+F2UK1dOMmfOLG+99ZZMmjTpideGJjtUs3788Uc93vhZcufOLUOHDpVbt24ZWxHRszDYEEVxhw4dkpYtW8qaNWukSZMmemKNGTOmNpHghIuTc968ebVCgpN8t27d5OOPP9bHnj59WkMBKgvYBwLDyJEjNUAg9ABOuggTM2bM0HCTIUMGDQ2JEycOtwnp4sWLGjgQRHACRzhBsFm2bJm+LvMxCAmnTp2SBw8e6H04aaOzLfoDITi0aNFCgwLCA14DQlD58uW16oT9I3ggsCRIkED8/Pz0eevVqyfHjx+X+vXraxMQqihotkLQMKEpClWf4cOHa/8bbIs+Ow0aNNBwY8I26D+DfjomvA7sz+xPgxD53nvvaZMXXguOT61atfTYYJ/mz2caOHCgHltUnHAM48WLpx2b0UxohpuHDx/KsWPH9PcwYsQIfV0ZM2bUfc+fP/+J10NE4XD+YyKiKMx5MnakTJnS4QwojoCAAF3u37/vcAYHR3BwsMN5InS0atXKkTZtWofzpOx49OiRIzAwUB+L752hwOE8merj8JhJkyY50qdP75g2bZpug/tKly7tcIYPx4IFC/Q2tsd+w8J+Z86c6XCGD8dPP/0Uuu26desciRIlcjhDgOPEiRO67erVqx0JEyZ0OAOP3l66dKnDeaJ3rF+/PvTncIYCx71793Q9fpbRo0frz7p3794nfo7vv//eETt2bIcz2DicASf08Xjujz76yFG0aFF9PBZn4NKfpXLlyg5nmNLtTp486fD19XU4g5PDGUZ0n85g5XAGPT1mJhzXOnXqOEqWLBm6v9mzZ+vPMWfOnCde09y5cx3O0OVYsWKF3naGK/0dOIOP4/r16/q8+NqwYUNHmjRpHIcPH9bt8PM7A5mjRIkSeh+2w/OWKVPGUaVKFcfZs2d1OyIKHys2RFEcPv1jtBM6r5qf5nGfj4+PVkJQtTD7f6AJBguqFubtOHHiaBMMKguomiRJkkT7hRw8eFC3AefJVZtH0ESE/aJCEbZPCaBKgcoMmrycJ+zQbVEJwmOxn2dB9QJWrlypw7Sd70/6WLNfEH4W19ft+nMAKh2oViVPnly8vLx0CQ+OER5boUIFfU5shyoUqks4hq8ySsv1NeFr2NfkyhlwtFnr008/1f43eF5n2AttXsN6/MxYnCFNq2hoHsR2qHShSQrboXmNiJ6NwYYoisufP7/2rxk/frz2xWjWrJk2qSBk4CT5POif0r9/fz1potknS5Ys2gx04MCBJ0IIgg/Wv6jTLgIWmn3Q7IXFhMehyQj7CQ9ep6+vrzYlff/995IpUyZtgpk1a1bo8PAXQchIlSqVfn0ePBfCUtq0aY17QuA2nutln+9VITAhsOEYu77GFClSaABEsxeYry9ZsmR624Sw6e/v/38dsk8UFTDYEEVxCAyY/A6dTj/88EPtc4N+NV9//bXcvn3b2OppOEliKPS3336rj8P8MOinM2bMGO3TEfYEipNveFWasLBNeIHqRSELfvnlF30NqGKgcy/62SDs4LU+D/b9rCpSeLB92JCFSg4Chxk6nrWv51Wdnsfcn1lVM+G1YDHX43u8hvCeH+uI6Ple7l2AiCwPo4gQcLZs2aLNQFOnTtVJ4gAnSZzIXU+WCAto9kETDELQ22+/rdUfVGYQiMI7sb4Iwg9G+6AS5DrXDKpHCCrPaqYB86SNjs7oGIwZgtHZdt26dboAXpN54v+3sA9UZY4ePRr6nPiKDruoiphNYmgmQgdq1yCCUIPtXI8NXsvLBA4cFzQr7dq1y7gnBPaH/aKSQ0Svj8GGKIpDYEC1BkOs0UcGX3GiRSXHDBLo04F1GDmEkIF+GliH+9HvA81HWH/kyBH5/fff9b5/E2zQNwQT0+E1YEQPwg1GFy1dulT279+vVZXwQgnuwwgi9OvBY/Ba8BX3o9+K2c8G+0cgQ7MOfo4XVXLCg58LIQ+jrTC8HCOqMPQct4sWLarBDtAnCMdr8+bNoUENMwzjMa7HBq8J/Xswwgyv+1mvCUPK0dw1bNiw0OfF18GDB2ufJATL1wlsRBSCwYYoikM1o1KlSjq/yldffaXzxyxfvlybl8yTdOnSpbUCgeHemLtl9OjR2iEV/WkwPBoVHszo+/nnn2ulJF26dE+coFFRMDv0Pg/CEoZZY8jzqFGjdAh5586ddUg5qjkIAGYTEL663kYT1Pvvv6+da3v27KmPGzJkiA6nRv8bQN8bvDZc/wnz72BIOZrM8Lqwr/BeH9a7Nqvh5wBsi6YuVIfQnwc/L44h+ukAmvPwvG3atJEuXbpI165ddYg4KkquxwZhJVu2bHpMMWzb7BeEkOL68+H4Yz843hiWj2H36A+FDssY8o25gQDb43iHbbLC68b9L/odEEV3Hs5/iH2M74koCjKbT1DFwLWUMMoJ4QahAt8DmkHQmRcnVVQJULFBqEFn46RJk2pzCB6PqgFOsjiB4mSNkTk4ke7bt09vo6Lxog7ECEyYeA4ndjT34ESN14ORR6giIWThdaG5C1WaypUrS8qUKXU0FvZ99uxZOXnypFZqEDhwuQLzOdGhFiOFUEXBz4FKDl4Tmoywvxo1auhzmPDa8TPjPkxaCObIIgQnPO/69et1Phr0NcLlHUxoNsLPb1aycJxQXUG1BpUuhEn8jPgena/R7IfjhACHUWAIJqj44HnxPICmPjwXKmR4XQhp+Pkwl45ZrcHcQ9hXiRIldL/m/bgPwRHzArn+jET0JDfnP3zLxX+8seFNC//A8WaMNwLzkyfgDQNvIHhTNN988KboCvtAWRtvYPgkVLBgwdA3CMAnOEwEhjcevMniDcT8pGbCmz1eB54PnSnDm5adiIiIrMNywQafSlCGRjBBoMCnI4SKb775Rj/14JMkOjziNsIJbuPTYceOHUODCdq6UVbHp0WEGXxiRNkX08IDHvfrr79qWRlt/ijx4pMUZvbEJyhA6MFz4PXgkyMCFG5jLo/ndYAkIiKi/x/L9bGZMGGCTgWPDnZLlizR8jCuJTNz5kxdjxIuysEIOxieirk7FixYoB0ezXZ0rEe1BcFl4cKFGnw6deqkHQABZW70RUDQwXOgvR4jFdDZEdA+jvZ7BKspU6bo82DSLzwGHRaJiIjImizZeRht9Gh6Mr+iHd0cgmk2QaFrENrbcf2YKlWqaMdD9BFAeEHQQZBBxz+0f2MCMoQejHpAdQYzfKIShLZtNHWhXwE68WHGVIww2bZtm1Z90JEQF8jD82DSMIQfzBFiwdY7IiIicrJcsDEvxIeOjQgsuGIuOunhNkIJZucMO2uoOWMo+uSgzwxCjOt6NCXhNjpWogqD0IJ+N65DNtHMhXV4PAKS63wWgO3RKRChyhzlQERERNZiuT42aELC9PAYxYHmJvSTQZj4+eefdTQEmotwmX/XSa5wFdw///xTL+uPUIPhoajaFChQwNhCdBIyDENF/x0M70TH4sWLFxtrRbdHH5tx48bpdPJ4Dgw1RcgyoXqEfjYYqeHazwaHEHNS4HWinw/74BARkd3g/Io5qjCgx5xbyoosF2wwfTqGMqI/C0Y64SBi/ggM90T/G8yHgT406NxrHljcRlMUmotQnSlTpozOb4EgY0JAqVu3rg5lxeysaHbauHGjsVY0GCHY4HEIPdgXFnQWBnRSRsdiTPmOuTZcqz2Y02Ly5Mnap8dih9Ny8DvjRfxeDM2wrnOg0NNQQUWV1ZyXJrrCBylMEuhw+ItDwv69OMRNPMTNzUOCHbgUxJMTALrhf24x5MEDfz2O0fX9C4NMcI7BhWDp2XCcsKBfatWqVfV7K7JcsEESxIRYuFaMCR150cl3w4YNOnkYJrdCZ2GzmtK0aVMNHqjYoE8NhmVjIjJUfhBAMA8Fqj8YCYXKzZw5c3Q9qkE40eLNEZ2U58+fL6tWrdIh3ghYmM4dk3QBZnbFjKp4DXiNrvDcCDzos4MFrwH7pCfhTw2dvTEpGgPgs+ENFpO94W8Pf0s8Vk/DaEb8O8bcOpiqwRw4EN3gxIIRpPhw55b4Q/HwwcjQx38vDgSa+6cl+N5x8UpWXiTY9TpXbhIUeFeCL0+Uho1qS6GCRZ74wBZd4BiiGwM+1KIrBN7P6Wn420A3DYQaDKjB/FMMNi8JnXgRItD0lC9fPr3uDSb3Qh8bXM8G/4gRWFCZQRMU+ss0atRIm5gaN26sn17Q1ISmJVRQMAEZKjEIJNgvPtmgyQiTZlWoUEErQ5i5FY+vWbOmdkrGHzb2hWoR3jBw9V2EKcx3g1FS6H/jCp90pk2bJr1799bnwfY8GT0NxwQz3OJY0bPhDQT/DjBDsDmxGz0JxwgfeFCdxRKd/71hQEWJ4mUkVp4FEituDuPeEIgpd/22yZ0rSyV1tu7iWtvCKck/wE+ubHhLpk75Rj6oUVuntYiOMOjEnCGb793hQ4jBh35MHLlo0SJtzbBqsMEv0VIuXrzo+OSTTxx58uRxpE+f3vHmm286OnXq5PDz89P1zhDh2LZtm8MZTBxp0qRxZMiQwfHdd9+Frgd87/wjdTg/zTlSp07tcL7xOTZt2mSsDdnHihUrHL6+vroe2zmDjePmzZvGFg6HM/w4mjdvrvtPmzatw5lOHQcPHnQEBQUZWzzm/LTomDRpkiNdunSOy5cvG/dSeD788EPjO3qepk2bOpyfjoxbFB7nhxDHmjVrjFvR1969ex0xY8R1JC22w5Ghwv0nlszOJWmh1Q6ftN0cWSrce2JdRueS4q2LDnFP45g5a5q+j0VX169fdzg/IDuCg4ONeyg8zmDjcH6wdzg/wFv6WFmu7ohqB5qFkAjR7ITmIVRRzCnEUZHBZHqonKDSgr41aLpynWIc36N6gn40mANn9uzZOjuxCfvApzyU07APXFcHE/i5VmJwUTpnYNL9r127Vp8PZe8XlWqdx9T4jsLisXk1PF4vxmPkegyedSzQzyb8dW6OkD452Ed0Ppb8O3o5UeU4WbJBFcOsMbwa15bBV/N6NyaEC3Qsxnp06EVHy7AwPw2GeGMbzEMTtmSGcINJ99D3Bs+BJqqwEHSwf+wjceLE1i27RSF8A3k5PE4vxmP0KnisXoR/T/YR/XqK0f8NgiEuUkgvhhEHCOf0bLiYpnkJFAof6jHeMdNK7CRvSZD2qqHw4MOxOVCEoj4GG/pP1alTx/iOngcBkMHm+XCpFFRc6dlQg/CKmUriJinNms1zYHTsBx98wKq8TTDY0H+Kbxwvh8fpxXiMXgGP1Qvx78k+GGyIiIjINhhsiIiIyDYYbIiIiMg2GGyIiCjawOU3XmXBTPS8ZlvUYrlLKkRFuKTC9OnTdVJAXAIC8+MQEf0X9u7dK75FSkic/KsldphLKjwPusrikgoX1/rKjOkDpVbNura+pALCydKly+T4iUPO71/+Wn44RcaOFU/Kli0nmTNnMu6NnnBJBV9fX1m8eLEULVrUsh2uGWwiAIMNEf2/MNi8nNu3b0v+/PnkxKmHIp5JnPe8zEkZ2zhDUMA+GTz4W+nYsZNO7hpdRZVgw6YoIiKyPVzB2939kcTO2ldSFl8kqUoseaklRbGFIjGKir//bf0QS9bHYENERLaH6gIKDO7eCcXHO5H4eMV/4RLTK55z28QiHjFersBDlsBgQ0RE0YcjWBxY8O0LFnQZxrYhtyiqYLAhIiIi22CwISIiIttgsCEiIiLbYLAhIiIi22CwISIiIttgsCEiIiLbYLAhIiIi22CwISIiIttgsCEiIiLbYLAhIiIi22CwISIiIttgsCEiIiLbYLAhIiIi27BcsNm/f79s2rRJNm7cqMvmzZtl586dcuHCBV0fHBwsp06dki1btsj27dvl4sWLer+r69evy65du/SxR48elaCgIGNNCNzG/ViP7a5du2aseezSpUu6fzwPns/h4NVdiYiIrM5ywWbQoEHSpEmT0OWDDz6QAgUKyOzZszWQIIw0a9ZMGjVqJB999JF06dJFrly5Yjxa9Ps+ffro+saNG0v9+vVlyZIlxtqQYITbuB/bNGjQQPr27atBxnTo0CHp2rVr6DZ4HXjesAGJiIiIrMVywWbq1KkaLA4fPiwHDx6UH374QVKkSCF169bVygpCSNy4cWX16tUya9YsDSQzZ86UR48e6eO///57WbdunQwfPlwrP2XKlJG2bduGhh9UeDp06CAlS5aUrVu3yo8//ijr16+XIUOG6PrAwEANRufPn9f9rl27VhImTCjdu3cPt7JDRERE1mH5PjZTpkyRUqVKScqUKeXkyZOyb98+6dWrl4ad/PnzS4sWLTSYILj4+/vLokWLpGnTphpoEiRIIP369ZN79+7pNqi4bNu2TW7duiX9+/eXePHiSdmyZbWys2LFCrl//742YyFQffLJJ7r/ZMmS6T727t0rZ8+eZZMUERGRhVk62KBvC6ovCC8IFLjt4+MjOXLkMLYQSZ48uQaXGzduaJXlzp07kjNnTvHw8ND1MWPGlCxZsmggQrBBH540adJI7Nixdb27u7tkz55dQ82JEye0KoPAkzRpUl0PeL5YsWJpFel5zVFubm4SI0YM4xYREZF94PwbFVg62KCpCcEFVRU0EaHS4u3trSHDhNtohgoICJC7d+9qAAp78BFUEHiwDtvEjx/fWBPC09NT94OAhP14eXnpbRPWY7l9+/YzKzYINXgOVIwWL16sy8KFC7VChNBEREQUVVy+fFlWrVr1xDlt2bJlei62OssGG4SE0aNHa38YBA1UYBBQEDxcg4JrEIkTJ44GjIcPHxprQyCQoF8O1mEb3HaFXxT2gyqOa1AyYT0WPD/28TyoAOG1un4lIiKKanD+MpeodD6z7KtEOnzw4IHUqlVLb+OAZsyYUUML+sCYkCoRSNDBN3Xq1BpgsN5sMsI+jh8/Lrly5dJfDL6irwyqM4BRUmhiQhUI+0+SJImGqqtXr+p6QGdm7Cdr1qy6j/CgkoPnrlixolSoUEG/VqpUSUd0uVaYiIiIrA6tJeirivOYeV4rV66ctl5YnWWDzbhx4/SAImiY0qVLJ7lz55avv/5aR0NhfpsJEyZIiRIl9JeA/i3vvvuuTJ48WUcz+fn56QgnBAtsg1BSqFAh7VSM0VVo2sLoKnRQxi8MAQnPhz41eH7McWMOH8fzpk+f/rkVG4SbsNUiIiIiO4gq5zdLBps9e/bI8uXLdXSTK4xQ6t27twaSt99+W+eZQSffDz/8UJujoGPHjlK8ePHQId1oI8SQbgQfwOiqoUOHypo1a6RYsWLSvn17KVq0qHTu3FnXI/zgOfBc2P9bb72lHYoHDBggiRMn1m2IiIjImtwcz+oN+3+EPjBo/smXL99THYHNmYcxHw1CSNq0abUJyhWakU6fPq3DvxFGwjYhoZnqyJEjOrQb+8+QIcMTo6AAMx2fOXNGt8XQ8kyZMj2zWoP+N9OnT9dAhJmKzRBFRBTZMBWFb5ESEif/aokd9/GI0RfBu5l/gJ9cXOsrM6YPlFo164Z+QLQjnDPKlCksl2IMlUQpKjvfz8PvVuAKxygoOFDObKwq/bqVlK5dekWZkUGRAd02fH19tasICgIv6nP6/2LJig066RYpUiTcPyD0tUHIQNMSDmzYUAMIKWhyQsUGzUph+8XgNu7H+sKFCz8VaiBVqlS6fzxP5syZLfsLJCIioseiRhdnIiIiopfAYENERES2wWBDREREtsFgQ0RERLbBYENERES2wWBDREREtsFgQ0RERLbBYENERES2wWBDREREtsFgQ0RERLbBYENERES2wWBDREREtsFgQ0RERLbBYENERES2wWBDREREtsFgQ0RERLbBYENERES2wWBDREREtsFgQ0RERLbBYENERES2wWBDREREtsFgQ0RERLbBYENERES2wWBDREREtmHZYHP//n25efOm+Pn5yZ07dyQ4ONhYI+JwOOTevXu6Dts8evTIWPPYw4cP5datW7rN3bt39TGusD/cj/XYLiAgwFjzmL+/f+hrwOshIiIia7NksDl8+LC0bt1a8ufPL7ly5ZJatWrJiRMndB0Cyf79+6V+/fqSM2dOyZs3r4wdO1ZDigkhZMCAAVKkSBHJkSOH1KhRQ/bt22esDdnH5s2b5d1335Vs2bLpdt99990T4eXSpUvSpUsX3T9eQ8OGDeXUqVNPBSQiIiKyDssFm2vXrknNmjUlefLksmLFCg0xAwcOlLhx4+r6CxcuSI8ePeTBgweyfv16mThxogwZMkT++OOP0KrOt99+K7///rsMHz5ctm3bJsmSJdNggsfA+fPnpWXLlpI9e3bZu3ev9O/fX6ZNm6bbQ2BgoIaa7du3y8yZM2XdunVy+fJlvQ/VIyIiIrImywWboUOHStq0aaVNmzbaFHT9+nWtzCDoACo3e/bskb59+0qmTJmkXLlyUqpUKVm6dKmGIjRLzZ49Wx9fvnx5SZMmjYwYMUJOnz4tGzdu1PCzdetW3RbPhf1+8MEHUrduXVm4cKE2SR08eFADUefOnaVEiRKSOXNmGTx4sKxcuVIDDhEREVmT5YLNmjVrtDrz+eefS7169aRx48ZagUGlBM1ACDY+Pj6SO3du4xGiTUXoC3Pjxg0NMOgzU6BAAfH09NT1iRIlkowZM8rOnTu1GoNglD59+tAqELbLly+f7uP48eNy9OhRSZgwoaRIkULXQ8GCBcXLy0sOHDgQWhkiIiIia7FkU9Rff/0lFStWlL///lu6du0q48ePl1mzZul6hI8YMWJInDhx9Dbge3QWRrXm9u3beh+2cYWggsciHGEb3HaFcIMFfXUQohCevL29jbWitz08PEL3ER43N7cnHkNERGQX+HAfFVgu2CBcFCtWTFq0aCEpU6aU999/X+rUqaPNSwgOCBhBQUFaeTEh0CB0uLu7hwYLbOMKwcdch18ObrtCWEElBuuw4PGulRl8j23w/OHBa8NILfT72bBhgy74Hs1aaFIjIiKKKtANBP1MXc9pW7ZseercakWWCzZoIkqSJEloVQSBIl68eKEjllKnTq0BAh2ATefOnZPYsWNr5QZhCMHEdT1C0NmzZ7VPDgIQngPrXSsv6DuDdXh8qlSptKpjVn8AnZYRhvBYBKiwEGxQ7Vm+fLksWrRI++vMnz9f+/Pg9RIREUUVGBmMfqULFizQ8xnOa6tXrw53ehWrsVywQYVm165dOloJyfDkyZN6MEuWLKnrs2TJIvHjx5cZM2ZoJeTKlSuaKNHBGIEoceLE8uabb2qFB8Oz0Rl4zpw5OiKqePHiWhHC8G40NyF44DkwvBy/uDx58mhnYvTZQUhasmSJplY8z7hx4zTwoCMxQkxYCGDok9OvXz8dav7111/LoEGDpFGjRvqaiIiIogqcBzESGKOScT7Dea179+4SM2ZMYwvrslywadKkiXz00UfSoUMHqVy5srRr104PMPraAIINhmej/w3WY44aX19fadWqlVZtAKOdUH3BvjBXDYZxY2QUOhADOgqbvyj05WnevLmGD4y0gqRJk+q8NuhIjP1XqVJFh55jH88LKQg35pByIiIiO8H57Vl9TK3EzfkiLfcqUU1Be97Vq1d1RFPhwoU1bJhQZUHbH0Yvod9M6dKlQ4eDm1DpQeUHzUAZMmTQYduulRaU01DpQRMVRkdhFFW6dOmMtSHQPwaVI2yLifwKFSpkrHkSmrqmT58uvXv31jbIsK+FiCiy4D3Kt0gJiZN/tcSOm8O498Xwbugf4CcX1/rKjOkDpVbNulGmc+i/cfHiRSlTprBcijFUEqWo7DwfeBhrng3HKCg4UM5srCr9upWUrl16PbOfZXSA1g0UEhYvXixFixYNt/XCCixXsQEEDVRSGjRooFUZ11ADqMagOQmzD9euXTvcIIHqDKot2AeascL+AvAPuGzZsjpxX/Xq1Z8KNYBZi9FxGc/zrFBDRERE1mHJYENERET0bzDYEBERkW0w2BAREZFtMNgQERGRbTDYEBERkW0w2BAREZFtMNgQERGRbTDYEBERkW0w2BAREZFtMNgQERGRbTDYEBERkW0w2BAREZFtMNgQERGRbTDYEBERkW0w2BAREZFtMNgQERGRbTDYEBERkW0w2BAREZFtMNgQERGRbTDYEBERkW0w2BAREZFtMNgQERGRbTDYEBERkW0w2BAREZFtMNgQERGRbTDYEBERkW1YLtiMHz9eUqZMKQkSJJCECRNKokSJ5L333jPWily4cEGaNWsmqVKlkkyZMkmfPn0kICDAWCvicDjk559/lrx580ry5MmlWrVqcvz4cWNtCNzG/cmSJZPcuXPLyJEj9XGme/fuSf/+/SVz5sz6PE2aNJGLFy8aa4mIiMiqLBdsHj58qIFj+/btcvDgQTlw4IBMmTJF1127dk169uwp+/fvl3nz5sn3338vCxYskD/++CM0mCCkDB8+XDp16iSrVq0SDw8PadCggYYV8PPz06Di5uYma9askc6dO8tPP/2kjwHsp1evXjJ37lz57rvvdP+HDh2SL774Qm7cuKHbEBERkTVZsikKoQOBxNvbW+LEiaNVGzh//rysXLlS+vXrJ4UKFZIaNWrIJ598IosWLZKrV69KcHCwTJ06VerXry+1a9eWnDlzyqhRo+Tw4cOyceNGXb9z504NTKjq5MiRQ+rWravLb7/9JkFBQRp8EIjatWun+y9QoIAMHDhQli5dKpcuXdLXQURERNZkuWCDMPPgwQOpUKGClClTRpo3b64VGjh27JiGniJFiuhtyJgxo4YRBJuzZ8/KlStXdH2sWLF0PZqj0KSEChCCy44dO7R5CQvEjBlTt0c1CPvH4/HY9OnT63ooVqyYvi68DuyDiIiIrMlywaZgwYIyduxYWbFihUyYMEH8/f2lZs2aGl7QFBQjRgztf2NCMEEfG2x369YtrcrEjh3bWBsCFR88Fuuwn8SJExtrQvj4+IiXl5c+HqEKIQb7NeE5PT09NfxgH89iVpqIiIjsJqqc3ywXbPLnzy+lS5eWtGnTSuHChWXixInaPwZ9XVBJQcXEtWqCoIFA4e7uruHDvM9VYGBg6Dp8ffTokX5vQr8aPAa/NOzHvG3CbSwIP8+C14BwdeTIEW36woK+OefOnXvq+YiIiKzs7t27OtAG5zHznIZWjed9uLcKS/axcYXqSZIkSeTmzZuSJk0aDQ/oa2NClQUVlbhx42qnY1RfXPvC4JeAcJEuXToNLghMGOHk+stBJQbBJUWKFBI/fny5f/++3L5921gr2syFTs3mPsKDQISq0Lhx42TEiBHy448/aofk+fPn62snIiKKKhBqJk2aJD/88IOez3BeQx9WnAutznLB5tSpUxoqEDQQMDByCX1nUMnJkCGDNkPNnj1bDy6aldauXavDvtGXBgEIHYZR3Tl9+rRWatCkheBSvHhxDSW+vr6aRNEZGJUfbIft0ZE4derUuh80Q2G/CCRo5po+fboGp2zZsmmACQ/2hcfjDwCjrDA665dffpHWrVtL0qRJja2IiIisL1++fDrtCQbg4HyG89qgQYNC+69ameWCDYLBkCFD9EAOGzZMBgwYINWrV5eSJUtqcMFQ7WnTpulQbIyOQgCpU6eOBg/AaKYTJ07It99+q4/v3bu31KtXTwMPmoveeOMNvY35b7AeI55OnjwprVq10scj1OA5sF/sH0PK0RzWokWLFwYUVIHMYeVERER2gmIDig5WZ7lgg4n10HSEigr6qzRu3FiHZgM6BaMC0rJlS9m6das2OWG+mqJFi+p6eOeddzQMoaKDcFK5cmUNL2YTEpqtkEIx6R+qQajIIMBUqlRJ10PTpk11v9j/pk2bNNQgMEWFpEpERBSduTnTl/Xjl8WhyQvNVagObdmyRZuziIj+C3v37hXfIiUkTv7VEjtuDuPeF3NzLv4BfnJxra/MmD5QatWs+9wBElEd+laWKVNYLsUYKolSVBY3txeP8MExCgoOlDMbq0q/biWla5de2o8zukIHYnTnWLx4sRYU0ApiRZbvPExERET0shhsiIiIyDYYbIiIiMg2GGyIiIjINhhsiIiIyDYYbIiIiMg2GGyIiIjINhhsiIiIyDYiLNhgll5coJKIiIjo/yXCgg1mIcQlEIiIiIj+XyIs2GTMmFEuX76sF4IkIiIi+n+IsGDz2Wef6RWzceFJBJwrV67ogu/9/PyMrYiIiIgiT4QFG4SaY8eOSdWqVSVHjhySL18+XXLlyqVXyyYiIiKKbBEWbIYPHy5Tp06VuXPnyuzZs2XSpEm6TJs2Tbp3725sRURERBR5IizYvPXWW1KhQgXJnz+/5M6dWypWrKgL7i9SpIixFREREVHkibBg8+DBA5k5c6Z8/vnn0rhxY7l165bcuXNH79u0aZOxFREREVHkibBgM2fOHOnZs6fEjx9ftm/fLgEBAXr/4cOHZfz48fo9ERERUWSKsGAzdOhQGThwoPzwww/i4+MjDodDYseOLXnz5pWDBw8aWxERERFFnggLNhjWjRCDJilwc3MTd/eQ3T969Ei/EhEREUWmCAs2OXPmlMWLF+v3CDQxY8aUM2fOyJIlS6RgwYJ6PxEREVFkirBgg+HeK1eu1Hlszp07JzVr1pQaNWpoBadHjx7GVkRERESRJ8KCDSbi+/rrrzXYdOnSRTJnzizNmzfX+1KnTm1sRURERBR5IizYAPrYYLj34MGDZeTIkdK6dWvJkiWLsZaIiIgockVosMF1oho1aiQlS5bUiflw/ah9+/YZa4mIiIgiV4QFG1xGoVmzZhIYGCjly5fXcHPixAmdrG/VqlXGVkRERESRJ8KCzXfffScNGjSQYcOGaR+bbt266dw2GBE1YsQIYysiIiKiyBNhwebChQtSvXp1SZ48ucSKFUvixIkjWbNmlbffflvOnz9vbPXq0FcHVwsfN26ccY/ItWvXpGPHjrr/N998U5YuXaoTArqaPHmyFC9eXDsxt2zZUm7evGmsCYHXhCCWMWNGrS79+uuvxpoQwcHBOtILVyjPli2bfPHFF3L//n1jLREREVlRhAWbWrVq6ZW9Xd2+fVs2btwo77//vnHPq9m9e7fOZOzt7a1hBvC1T58+sm7dOg0eCC2dOnWSZcuW6XqYOHGizoL80UcfyejRo+Xo0aPStGlTY63IjRs3pEWLFrovXIG8SpUqMmDAAL06uemrr77ScNS+fXutPC1cuFCfl+GGiIjIul4r2Pz888/y5Zdf6jWiMNMwQgSqHwgDGBFVpkwZ+euvvyRhwoTGI14eAkSbNm10uHiiRImMe0VOnTqlIQbPW6lSJQ0omTJl0lDl5+en2+B1IGg1bNhQK0Y//fSTrF69Wnbs2KGVHXzFgvtLly4trVq1krJly8qMGTP08SdPnpR58+bpz4DO0O+++6706tVL1yMUERERkTW9VrA5cOCAbN26VRd8j7lsMOPwoUOH5Pjx45I4cWLJkCGDdiJ+FWgG6tq1q4aOChUq6G0EJzh27JiGE6zDDMdeXl5SoEABbQpDBebs2bM6QSBGZeGCnNgGsyKnSpVKrzKOzs3btm3T2xiKjv0iOCGQ4XF4rfhZYsSIoU1Qnp6eug+EKFwaAuvweoiIiMh6XivYoOKB6gkum4Bl+fLlobfR7wW3USlBx+KXhdDyxx9/6DBxNAd5eHjo/WawuXLlioYnhCYTgglmOH748KFcv35dgwdCjQmPTZYsmV7PCusQgJImTWqsDYF+QQgwqPqgKoPnwH0m7A8hB/sI25/Hlfk6iYiI7CSqnN9eu4+N6w+K5iOEAgQHc7l69epTHXefB8Gkc+fOWrHBvlCJCQgIkFu3bum+EHQQLFzDBb43XwfCCYQNHwg05jpsG17VxdwPlvCeA8x9hCcoKEhfM34Gc7lz547eT0REFFXgvIsP+q7nM9wOe261otcONqaLFy9Kv379pE6dOtpsgyYkLOjjgs69LwtNWHHjxpWPP/5YRzyVKFFCtm/frsPIse833nhDqzOonJhQxUF1BQsqM2ieQqgyIcRcunRJL+2AYJQyZUq97foLMsNXkiRJdB/37t3TxYT9oSkKTViuYc6E/WKfvXv31hFbmIEZExSOGTPmiddCRERkdXv37tVzOs5jOJ/hvIZBOf7+/sYW1hVhwebTTz+VRYsWad8WjFRCx1ss7dq102HgLwvz3uBimhgRhQOLfjGFChXSA4urhyOUYJQUngtB4+7du7J582Ydto1QkiJFCh3ijfUIPOhTs379eq32YPg3Aoivr6+GDfS1QehBVQjPiT436dKl0z45gPWoQuF55syZo4Ere/bs4VZtUJVJmzatDkvHaKopU6bI9OnTNdRhCDwREVFUgXMxCgo4j+F8hvPajz/++EQXDauKsGCDcIGh07iSN4INRithwYgjXBjzZaEfC/q/IAxgQVBBhSR27NjaoRfB44MPPtARWXi+IUOGaLjB1cTjxYun+0DIwuUd0AcIQ7gxBw0eg8CCfeXJk0feeecdbfLCSCcM596/f780adJEH58mTRqpX7++zqaMIeV4HvxC8fM8b4QXQhKqSURERHaD81u0aooqVaqUDpOO6B8aQQQVG4yuAnTiRf8bBBkEDsyTg2CCJitTjRo1tIS2a9cubQrCsHMEExMCEObHwWgqzIqM5i9s7zrfDipEbdu21ctBIKni0hCoviBcERERkTW5OYNIhCQRTIKHZifMH4OKh9kPBVUMjGBC849dobkL5Tr0r9myZQubnojoP4Mme98iJSRO/tUSO24O494Xwzu0f4CfXFzrKzOmD5RaNetq/0S7Qj/QMmUKy6UYQyVRisrOc1TIiNvnwTEKCg6UMxurSr9uJaVrl17i4+MTsjIaOnz4sJ7L0S2kaNGioed5q4mwig0686LHNIZoo9qB6gaWDh06aJMQERERUWSLsGCDHtOY0A6XM0DTDb5iQR8XzBJMREREFNkitGKDTroVK1bUUlWRIkV0wffmKCMiIiKiyBRhwQadb8ePH6/XciIiIiL6f4iwYIPOsxh5VK1aNR2FhPlssOB7TPBDREREFNkiLNhgXpi+ffvqUGuEGQz/Npd8+fIZWxERERFFnggLNhgJhT42mKCvV69eoQtGSWEOGCIiIqLIFmHB5vz583LmzJmnltOnT+ulDYiIiIgiW4QFG1z40hwFhQWT96AZCv1scM0oIiIiosgWYcEG11VaunRp6PLnn3/qJQkwCzEugUBEREQU2SIs2OTNm1evBorrL2HBtZtwMUpcTBKT9BERvSpcNR/N3AcPHpRDhw690oK5tYgo+omwYBMeXJE7UaJEsnv3buMeIqKXg8vYrVu3Tif4RDN34cKFX2nJmzcf59UiioYiLNjgStrbtm0LXTZv3izTpk3Tq2jj6txERK8C1ZpLl87LnXve4vXGrxIr9yqJmWv5C5cYuVaKZ4axcu3aXbl6lQMXiKKbCAs2uKo35rIpX768Lri0AoZ/58+fX+e3ISJ6dQ7nEktixM8nsePlktjx875wiRs/t/g4v7pFbkGaiCwqwv7lb9myRQ4cOBBardm5c6de4vy7774Tb29vYysiIiKiyBNhwcbLy0uWLVumQQaT8nXr1k1atGghDRs2lG+//dbYioiIiCjyRFiwQXMTmp5u3LghyZIlk5QpU0qqVKkkderUkiRJEmMrIiIiosgTYcHmt99+06t7//rrr9phePjw4br89NNP0r59e2MrIiIiosgTYcEmbdq0kjBhQuMWERER0X8vwoLNe++9J6NGjZKNGzfq5FjoOIwF3589e9bYioiIiCjyRFiwOXHihCxatEg7DOMSCug8jKVz587yyy+/GFsRERERRZ4ICzZvvPGGdOzYUerWrauXVMiXL58umMcmS5YsxlZEREREkSfCgk2XLl2kR48e0qtXL+nTp0/o0r9/f2natKmxFREREVHkibBgQ0RERPT/xmBDREREtsFgQ0RERLZhuWCzcuVKadKkiZQoUUJKliwp7dq1k+PHjxtrRe7duyfffPONFCtWTMqVKyeTJk0y1jy2YMECqVatmhQpUkQ7NN+6dctYE+LmzZvSqVMnKVy4sFStWlXmz59vrHls6tSpelFPPM+AAQPkwYMHxhoiIiKyKssFGwSIggULymeffaahBiEE15vCV4QaXItq1qxZ0qxZM3nrrbdkxIgRsmrVKuPRIvPmzdNOzLlz59Z94OKcbdu2lcDAQF2P/WMm5E2bNsnnn3+u2+HaVnPmzNH1gJmThw0bJmXLltXh65hNedCgQXL37l1jCyIiIrIiywUbhBWEltq1a0udOnXk66+/1ooNrhp+5coVDTWffvqpNG7cWINJ9erVNZQg+AAmCSxatKhuU69ePQ0omF9n9+7dEhwcrFcgX7x4sQakDz/8UDp06KCVG1wOAhBe8Bw1a9bU/Tdq1Ei/ooJz9epV3YaIiIisyXLBJlasWLq4u7vrgkCDakvmzJnlyJEjcv/+falSpYpeTTx27NgaSs6dO6eh59KlS3L06FGpUKGCpEiRQjw8PKRQoUJ6QU7MiBwUFKQVHFz6wdfXV/efPHly3R4TDJ4+fVouX74sDodDq0bYv6enp9SoUUMePnyooQj7ICIiImuyZOfhkydPSs6cOTV0YPbi6dOnS7p06TTAxIgRQ0OLKU6cONq8hGaqa9euyaNHjyRx4sTGWhE3NzcNNufPn9eKzYULF3S/CDWm+PHj621UZFCxwXNgvyYEIR8fH30s9vEseC6EKSIiIruJKuc3SwabNGnS6NXCsVSuXFnDDUIFgoO5mMzvUWXBAq7rAaHFXIevrqHGhMeY+wj7HKbnhRr8wnFNLPTJ+eijj7QZDM1pgwcP1ioQERFRVLF161bt0oEuITif4byG/qlRYSCNJYMNmply5colpUqV0pmLEyVKJBMmTNAriPv7+2tlxoRKDaopaL5CpQaPNfvbAIIKmqmSJUumgQZfcdsMOoB9oLkLz4PmJzQ74T7TnTt3tBIUttLjCk1UqVOnlpEjR8qUKVO0T87MmTN19BWek4iIKKpAN47hw4fLjBkz9HyG89qQIUMkZsyYxhbWZblggzSIkGFWT3AbQQOBAtecQnDBKCgECYSN/fv3a+BAeEiVKpVWe9auXSs3btzQCgv65Zw5c0b71KCqgiHgaHLCVcex3s/PT7fH49CPB/vC8x88eFD3j22WLVumrw1h63mlOFR5sB79cswFt8Or/hAREVnVs85nUYHlgg0SIYZXr1+/XgMFrj2FCgsurpkkSRIdBTVw4EBZuHChjBs3TqZNm6ade1FtgZYtW8qSJUt0lNPy5ct1qHfx4sW1kzHCEYZ3oxKEEhvmzBk7dqwsXbpURz9BvHjxdA4cpFPsAyOo+vXrJ7Vq1Xqibw8RERFZj+WCDYIFAgsm6fvyyy81NWLCvaxZs0rcuHGlZ8+eUqlSJb3oJkIJLrCJfjgmtAP27t1b57Np06aNpE+fXiZOnCje3t66Hp2CR48erfe3atVK/vrrL533BsPHTXjejz/+WMaMGaNDvcuXLy99+/bV5yciIiLrslywwbwyaGo6duyY7NixQ0NItmzZjLUhI5hQsTl8+LCuxyR+YaGz07p163QfqLokTZrUWBMCt3E/5sdBZQjz2bhCZQeVHuwfTVmoIiFwERERkbVZLtgQERER/VsMNkRERGQbDDZERERkGww2REREZBsMNkRERGQbDDZERERkGww2REREZBsMNkRERGQbDDZERERkGww2REREZBsMNkRERGQbDDZERERkGww2REREZBsMNkRERGQbDDZERERkGww2REREZBsMNkRERGQbDDZERERkGww2REREZBsMNkRERGQbDDZERERkGww2REREZBsMNkRERGQbDDZERERkGww2REREZBuWCzZr166VXr16Sb169aRx48YycuRIuX//vrE2xN27d/X+OnXq6DY7duww1jy2bNkyadWqldSqVUuGDBkiDx48MNaE8PPzkwEDBkjNmjWldevWsmbNGmPNY7///rs0atRI6tatK6NHj5ZHjx4Za4iIiMiKLBdspkyZIjdu3JC8efNKtmzZZNasWdKtWzdjrcjt27fl559/lvHjx0uuXLkkduzY8sUXX8j27duNLUJCDcKRl5eXFChQQH777Tf56quvjLUhwQjrFy5cKEWKFJGHDx9K7969ZcWKFcYWovv//vvvJVGiRJIzZ04ZMWKEjBkzRrcligh37tyRK1euyNWrV19puXbtmgQGBhp7ISIiV5YLNm3btpXu3btL586dpVOnTvp1+vTpcurUKV1/5swZvV2/fn0NPP3799dqDMLLvXv3dJvhw4dL1qxZdX3Xrl11fxMmTJDjx4/r+gMHDsicOXOkT58+0qVLF+nRo4ckTZpUxo0bp+svX74sY8eOlbffflu3wX5QQfrpp5/k1q1bug3R6/j776VSpUoleb/aO87l7VdYysn771eUtm0+ZQWRiCgclgs2+fPnl9SpU2u1xcfHRys3/v7+EhwcrOuPHTumFZfatWvr+sSJE0vx4sXlyJEjoZ9o9+7dq01MadKkEU9PT6latarEjRtX1q9fr590t2zZIvHjx5cKFSqIu7u7ZM6cWSpXrqyB5+LFi7J//36tzCDYJEiQQJ+nadOmuu+jR4+Kw+HQ10L0b+BvcN++HbJu/XHZfqmW7LjazLl8/HLLlUay6Uh2Wbp8vty86WfskYiITJbvPDx48GANN2nTptVPqBcuXJBYsWJp+DHhe1RrsFy6dElPHKlSpTLWinh4eGjIQdUnKChIzp49q49xc3MzthCt2CCwoFqDfSAIYTGlTJlSvL29tWJkhiyifwN/P0HBj0S800mS9E0lZcbmkiJji5dakjuXOCmriKdHMJujiIjCYelgg1CDfi/ouIsKDoJHQECABhUsJnyPkwUWszyPSowrhBJzHb7itiuEHCw4WWDBPl33Ya7H8z8LtkfoInqRkEjt7vyb8RJ3N+ff2ksvXs4HOxciov9YzJgxnygIWJVlg83QoUO1z8vkyZO1YgNoVkJnXvSpQSdiEzphxogRQ8NKwoQJNWCEHUmFDsl4LNaheen69evGmhAILAg0qNLEixdPm79cOwrjOVHtQdNXeL9YBCFUgpo3b67NVk2aNJEGDRroz4EqEFH4XrVZ0+EMRWwKJaLIhdHG6OfasGFDPZ/hvNa+ffunzq1WZMlgM2zYMB35hA6/xYoVM+4NqYigPwwqLjt37jTuFe1Tg8CB4JIuXToNN5s3bw6trqDfzMmTJ6VQoUIajtCP59y5cxp2ACEGv8QkSZLo/jEaC8EJ25g2bdqkwSZHjhz6OsLCuuTJk+voKlSaMMQcoaZZs2a6XyIioqgCo44x8Aajg3E+w3kNg3FQRLA6ywUbHMTvvvtOvv32Wx3ZhMoKFrMZCcHD19dXRyvt2bNH/vrrL+0MXKVKFQ0QqJwgYaLaM2/ePDl06JCOtMKQ7aJFi2q1BQEHfW4+++wzHSk1c+ZM+eOPP6RGjRoafBBsSpcurcFkyZIl+jwYUo7nSJYsmb6O8OCx6KtjLtgWnZRdm82IiIiszhycg/OYeU57VouF1Vgu2EyaNEnn6UClAwEDQQZz0axevVrXoyryzTffaDDBqKYOHTpI37595f333w894B07dtQmIVRPypQpo31vpk2bpv10IEWKFFoNwignhB2EqTZt2ki7du10PSoygwYNknLlysknn3wiFStW1EoNwpZrh+LwcMQUERHZUVQ5v1ku2OzevVv7s6CZCJUafEUz0jvvvKPrEV4yZsyoE/lhhBQqLpjTBunShMoJ2gb37dunzVBz586VTJkyGWtD9pE7d275+++/tf8LKjKo6uBxJlRavv76a93/+fPnNXAhVBEREZF1WS7YoFoS3hK2/IXb5rrwuK4P+1jTi7Z5mX0QERGRdVgu2BARERH9Www2REREZBsMNhQpMCcQRrK9ysKZdImI6HUx2FCEQq/5dev+kUmTx8u48aNk/IRfXmrBtpMnT5ANGzZwZBkREf1rDDYUoTArZefOn0uLFt2kzWejpPWnL7dg2+YtusiX3b+IEjNbEhGRNTHYUITChUhFHohnhk6SvMQySVVy5UstKYovFY80bcXheGDsg4iI6NUx2FCE0mHxzv+7e8YXH+/E4uPl/PoSi7dPEnFzftWHc2g9ERH9Sww2FCncJFjEEaSXa3yZBdsa3xEREf1rDDZERERkGww2REREZBsMNkRERGQbDDZERERkGww2REREZBsMNkRERGQbDDZERERkGww2REREZBsMNkRERGQbDDZERERkGww2REREZBsMNkRERGQbDDZERERkGww2REREZBsMNkRERGQbDDZERERkGww2REREZBuWDDY3b96UzZs3y7x582TBggVy7do1Y02IoKAg2b59u/z222/y559/ypUrV4w1j50+fVofO3v2bNm0aZM4HA5jTYhHjx7JP//8I7/++qssXLhQzp07Z6x57PDhwzJ37lx9nl27dhn3EhERkVVZMtjs2bNHhgwZIoMGDZKqVavKzp07jTUiAQEBsmTJEunQoYP8+OOPMnDgQN3u/PnzxhYiJ0+elB49esi3334rI0eO1G3nzJljrA0JNTNmzND7f/75ZxkwYID07dtXTp06ZWwhsmXLFvnyyy9l8ODBMmLECPn0009l7dq1GqqIiIjImiwZbLJlyyZ9+vTRakqcOHHE09PTWCNy7Ngx6dmzp1SsWFGWLVsmf/31l6xfv15++eUXuX//vm7z+eefa3iZMmWKLF++XENJmzZtQoPL7t27NbQg/KxcuVImTpwoly9flt69e+v6q1ev6j4yZMgg8+fP1yBVpkwZadu2rdy4cUO3ISIiIuuxZLBJnjy55M6dW1KmTGnc89jx48e1qapBgwYSI0YMSZEihZQqVUoOHDiggeT69eta4albt65kzJhRvLy89PuYMWPKhg0bJDAwULZu3aqBqXr16uLh4SHZs2fXyhAqRWjWwr7u3r0rlStXliRJkuhjW7ZsKRcuXNDnD9usRURERNZg6c7DCCGucBt9YWLFiiVp0qQx7hX9/t69expGLl68qNUa1/Wo+KRNm1ZDCZqS0P8G693c3IwtRAMS1iG8oFkrfvz4Ei9ePGNtyHP4+Pho1Sc4ONi4l4iIiKzE0sEmLASPhw8falBxbZ5CVQbrEDjQBwdQiXGFUGKuw1fcdoWQ4+7urqEICx6P2yZ8j23w/M+CbWLHjm3cIiIisg8UFVwLAlYVpYINAgwqKf7+/lqhMaFS4+3tretRZcGBxzau0HyFx2Jd3Lhx9bYrVIOwoIkKCwKMGYQA3yM8JUiQINxfLEINKj3okPzZZ5+F9utB3x80kREREUUV6Jrx1Vdfad9SnM9wXuvevbs8ePDA2MK6LB1szKqLWTnB10yZMmlo2b9/v94HBw8elIQJE+qSLl06DSYYno0gAggxJ06ckDfffFMrPXnz5pUzZ86EhiMEmn379mnwwf7feOMNfYzrMHL020ElB/1xzNfjCv1uEiVKJI0bN5ZPPvlEWrdurX8Q6KeD/RIREUUV6KOKvqw4j+F8hvNavXr1tIhgdZYMNggQ6OuCvjAIDJcuXdIFQSRLliySJ08eHZ6N9WvWrNFh2O+884529MVBr127tg7jXrFihe4HVRT0kSlevLiGksKFC2vlpWvXrlpNwXw5s2bNknfffVebqHLkyCEFChSQYcOG6Rw4eJ4vvvhCR0ahL0548DrRmRmPzZkzpy65cuXSoBUV/hCIiIhMaNnAh3zzfIYla9as4X6wtxpLvkJUT3x9faVIkSIaZj7++GP9ftSoUTpSCvPOoJpTrFgxadSokQaXDz74ILTCgxBSrVo1LZ8VLFhQzp49K5MnT9b2QUDIQRMRqjqo3qC8VqdOHd0PoEkLc+DgF/nhhx9qIELVBXPauHYoDgvhxqwSERER2UlUOb9ZMthgqDeGZKO5CaOcMHcNJsxr1aqVpkVUbKZOnaqzD5v3uwYOJE3MdbNu3TrZsWOH/P7775I/f35jbUiTVokSJXSOGqxHxadLly76OFPq1Kl1kkDMgIznwZw4mTNnjhIdp4iIiKIrSwYbVEzQ5IPqjOtXM3ggmKCCgvsx503YEU6A6kyyZMl0G/S9CRtIsA/0icF6bIe5asJCXx3sH89tdjwmIiIi67J+YxkRERHRS2KwISIiIttgsCEiIiLbYLAhIiIi22CwISIiIttgsCEiIiLbYLAhIiIi22CwISIiIttgsCEiIiLbYLAhIiIi22CwISIiIttgsCEiIiLbYLAhIiIi22CwISIiIttgsCEiIiLbYLAhIiIi22CwISIiIttgsCEiIiLbYLAhIiIi22CwISIiIttgsCEiIiLbYLAhIiIi22CwISIiIttgsCEiIiLbYLCh/5Sb8ZWIiCgyMNg8x71792TPnj2yZs0a2bZtm9y9e9dYQ/9W4KNbxnf0PEGPbovDEWzcovAEB96T4OAA4xY9iyP4kfNY8b3ruZz/1vBvjuyBweYZ7t+/L6NHj5ZWrVpJ27ZtpXHjxjJ8+HANO/TvXT/3q/EdPYuHc7l5fo44GAKfCZW/21eWS8C9k6wCPgeOzcP7Z+TWlaXOvytHyJ30lOCg+3LD+W+Ox8geGGyeYcWKFTJmzBipX7++bNiwQfr27StDhgyRf/75x/kpkZ+k/xWHQwKurjZu0LPgZPTgxgYJCnoQcgc9BW9cD2/tlsCHl/km9hw4NoEPr4q/3w4GwOdwBPnLw2treYxsgu8Jz/DHH39IwYIFpU6dOhIvXjypVauWlCpVSu9/+PChsRW9Mndv4xt6Hjd3L+M7ehY3N0/niYhvYS/i5ubGv6cXcR4jvjfZB98VwuFwOOT06dOSPn16iRMnjnGvSJEiReTYsWPOT9JBxj1Pc3eP3ocUP7++kbp5ON8sPPQTUOiCNw8353rX+4xFt8U65w27H0PzGOGHxckZP63rscBtB/7rjhP3k+tCjhEaq6LHcQr9GZ3HIuxx0r+lsH9jzkUf4TyuYPdjBObPGBL0njwWujiPkcN5rMIeP32U87jiuyeOtU2ZP5+7+V7j/N5c9O/luccI/1adMToa/D09T1T5+d2cJ3E2KoaB4FKmTBl59913pUuXLuLtHZLkhw0bJrNmzZLly5dL3Lhx9T4IDAyUKVOmSK9evWTZsmWSPHnyaNlchX/4V69elfoNPpA9l6tIwjS1nG8ieFN4/Cd2fX9PSZxrgHHL5OY8Xo/kxtnp4pthvUyYMFOSJEmiAdNucIxQ8Rsz9ifp9818SZD3B/H2SuBc8/jvxc3NW64d6C0JMrUSD59kznseHwd0KL5zdbWklOHy159LJVWqVLb9W8O/q3nz/5TWbfpK/HxTxMc7sfNIhPysOIn7nRglPgkKSqxERZzHJVDvD+EmD+6fknv7GsuiRX9IgQIFjPvtB39P+/fvl0qV3hOvLL9IzDjZnPc+/ntBqHlwc5f4X/9HEmX+VIJdjhOqXQ8DbsjNXQ3kl1F95P2q1cTT056VHZyQL1y4INWqVZKLbp9K3KRl9diEcJOgRzfl1tHhkiRX/yeOEaJNcPBDubarnXTr+Ja0bfu5xIgRw5bvTS+Cv7WjR486/9YqyYIFC6RkyZJ6nxUx2IQDh6RcuXJStGhR6dmzp8SKFUvv79evn6xdu1b+/PPPJyo5Dx48kKFDh+q2efPmFR8fn2j7h4+T9t59e5w/f3wRj6TOe5HwXY5F4EkRz4zGDRP+cThPWEGXxcP9ruTOnVfDpF2PIYLIuXNn5MqVa85j5DwWbjiZuPyseMMNPOE8dKmc3yNUhzkOwX7O5ZrkyZPH1m+y+LmuXL0iZ8+cdR6nDGGOhfPvKui88z7nv0N359+aSzB03um8+cC5nJWsWbNqU7KdYbTmoUOHnMchtXOJ7bzH9e/BeZyCbzvvci6eaZ1fXavNzuPkCHAex1OSLl1aSZo0mWVPVK8LP5e/v7/s3bvXeUiSOJeExhrAcXjkPA7nRLwyP32M8LcVeMx5fBJL2rTpxcPDI9q+v2PwzIEDB2T69OlSr149y/69MNg8Q9OmTfUkjZFQyZLhU7NIlSpVnH/YabVyEzNmTL0PHj16JOvXr9fAkzhx4mj7hw/4Q0cocXPHiSbY+Rb75HFwF0/nva6fiEK46RuIuziC3SUgIMD2x8/T01O8vDAGI/CpY4SbqHQ5JOipdSHHCW/Envr3affjhH9L3t5ezqPw6Mlj4fw25BO3828MxyDM+yuOk/MvUY+R3aunqEb4+Dg/CIQ9RqDHyfi3hRN2uMfJy/lv7tFzm9jtAMcBHzrFDe8/OFKPj1XIcfAIqdaEe4w8ne/zzneuQGcAisbwN3Ljxg35+OOP9YMVg00Us3DhQunUqZO0adNGh3r//fff0rJlS/n999+1mhO2rREnY6RZVHewjoeViIjsBB8S0EKBKig+dFgVg80z4Jc3YcIEmTp1qiZUfMJGFQdBJ3ZslHuJiIjIahhsngOT9J09e1Zu376tTU+ZMmUK7W9DRERE1sNgQ0RERLYRNQalExEREb0EBpvXhCGEuNQChpViQr927drJpUuXjLVk2rVrl/ZRypUrl2TMmFEvTUGPLVmyRIdPvvHGG5IhQwapVq2abN++3fYjel4V5iLp0aOHHqc0adJI4cKFZdy4cbyG23NcvHhRmjRpov/2MOcNPfb999/rqFeMZk2UKJF+37x5cw7+CAPdMr766iv9G0qdOrWULVtWLxBtVQw2rwHDvCdOnCg//PCDDB48WDsbHz58WFq3bs1/GGHcunVLT9jdunWTa9eu6bGjxzZt2qQn60mTJumIPLzB1q5dW86dO2dsQYCRGLjUCTr1r1y5Uj755BO9jttvv/1m++HK/wY+eM2fP1+PFSa9xOhNegyDRNB3cvfu3bJjxw7ZsmWLDBw40LLDmP8f8OEK70WYvwZTnWCCWryPx4+P+aMsCn1s6N9xnqwdzk+MDuc/BIfzl6/3rV692pEjRw6H8+SktykEjg8W5ydrR5w4cRzON1pjDYHzpBz6NwTOE5AjZcqUjrlz5+o6esz1OAUGBjoqVarkaN++vcPPz8+4lwDHadGiRY7333/fMX78eEe5cuUc27dvN9YS9O/f31GyZEl9L797967j4cOHxhoyjRo1ylGqVCmH80O7486dO3qc8P5kZazYvAaU5zDjJ8pyZsJPkSKFNrWg6YUew/ExF3oa5j5yPTZozkQFAiVyHrMn4XjcvHlTLl++rFfhR1XL19f3icucRHfO93Y5ePCgNtM1bNhQJ1NjRetpqACeOHFCrwNYokQJ+fzzz3UkLD2GCg0mpsXM+4UKFdLz3Y8//qjVQKtisHkNmN8GJyScfEyYdRdDwrGO6N9wfirSUi+ucZQvXz4GmzDQjIkTUPbs2aVmzZraH6lixYqWnjDsv3b9+nWZPHmy9ofAMcIMzPg74jF6Eq4JOG3aNJ2AddCgQdokhSCIJioKgev/zZw5U/+W5s6dK927d9dLCOHvCwHaihhsXgMm7cMv1vWTEG4HBwfzDYT+FfRF6tOnj/bVwqciu1/n6N/w8vKSkSNH6jGaMWOGvtni5ISTN4X0iUDnfPQ7atCggXYYPn78uF5TCscMf2MUonjx4vLWW29p/z9c3PHnn3+W06dPy+rVqy170v6v4TjkyJFDOnfurF9r1KihHaxxvSgGGxtCpQYVmjNnzhj3hHTW8/Pz06su09PM6gOrEE/D382AAQNkzZo12okYnYkpfKiKooN11apVpVatWrJo0SI5f/68sTZ6Q0ULf0t4b6pTp45e465r1646iqVt27aybt06Y0sKC7PKJ0yYUK5cuWLcQylTptQRv67wbw9/Y1bFYPMacGVlXAF89uzZ+mkIoWbr1q3aPwKfBOgxJPvAwMDQURl488VtfLok0ZFiGI2BUDNmzBjJnTu3sYZcYVg3hnzj7wZ/Uzhux44d06vt40ROohd6rF+/vl6YFyN99u3bJ+PHj9f+Eb/++qsGHQqBD6VodsLfEpqAN2zYoM142bJl44cvQ/ny5bWKhX9neM9G/zaEYzSVW5VHH9S96V9Bc1OCBAlk7Nix+svGvCNoi3znnXd03gh6DJ+AMDQebxyLFy/WUIhOenhDwXwk0R1CDdr40V8EJyZ0Pt+5c6d+zw7Ej+EkjfZ9VGfQH2LOnDk6VB7DvjGnDZuAQ+A4oKqFS8HgbwgfttAJFP1t8AmcQnTp0kVP2OhojbmkMI0AmqSaNWvGf3OGLFmyaNPc5s2b9YME+iPhe0QHvHdb8Tgx2LwGdBxGcwE6VS1btkxOnTqlJyZcFRz9AOgxjFxBv4gjR45I3rx5tUMaRiPg2OF2dIdPQCiD47hs27ZNgw0WzLGBT49hryYfXaEfDebTwBstRiTimH3xxRdSuXJlhprnQEUZFQlUmDERHYXA+xHmrkFlC1VkTJKJZjuGmscQjNHJGv201q5dq8cGHYjRKmHV48RrRREREZFt8GMgERER2QaDDREREdkGgw0RERHZBoMNERER2QaDDREREdkGgw0RERHZBoMNERER2QaDDREREdkGgw0RWR5mqW7cuLH89NNPxj1EROFjsCEiy8PF93CdGlwW4HUEBQUZ3xGRXTHYEJFl4KrdM2bM0CsHJ0+eXLJnzy4NGzaUwYMHy9KlS6V///564dm+fftq2MFFMHHRWVxzLHPmzNKuXTu93hbgajHffPONXucG1ynLmDGjlC1bVu8nIvvitaKIyDJwxXdcFHXYsGFSvnx5vYr3hQsX9GKz7du314s44iKFuOAlLoCJYIOL9OExuIJ8mzZtpFSpUtKvXz9dj2v8Dh8+XGrXri0dO3bUbXFhUSKyL1ZsiMgyrl+/Lp6enlK4cGGJGzeu5M+fX6pXr65Xy48RI4aGlXjx4ulXqFGjhpQuXVpixowpadOmlY8//lhWrVolDx480PX43IZtUbHJkSMHQw1RNMBgQ0SWkSdPHqlcubK899570rp1axk7dqxWbcKD/jJ///23NGrUSJubfH19pXfv3nLkyBFt0gI3NzdJly6dBiMiih4YbIjIMtDENHnyZFmwYIH2s5k+fbpWbC5duqTrXJ06dUq6desmqVKlktmzZ8u+ffu0Lw4qNK7BBtUcIoo+GGyIyDLu3bunfWVy5swpnTp1kl9++UWbp3bt2qVNUXfv3g3t/Itgg+BStWpVyZ07t96/fft2bYbC/SZ2IySKXhhsiMgy9u7dqyOfxowZI1OmTJFRo0bpaCd0CE6fPr38888/Wp05ePCgdihOkyaNTJgwQRfMcbN161YNR2aYwcipgIAA/Z6IogePPhg2QERkAWhC2rlzp6xdu1a2bdumQ7579uwp+fLl0xBz+PBhmTdvnnYgxqiprFmzyp49e2TlypWSMGFC7TyMfaCKgyYo9M/BSChs61rFISL74nBvIiIisg02RREREZFtMNgQERGRbTDYEBERkW0w2BAREZFtMNgQERGRbTDYEBERkW0w2BAREZFtMNgQERGRbTDYEBERkW0w2BAREZFtMNgQERGRbTDYEBERkU2I/A+90H1Twgp88A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69A9A-4A23-8E49-BF3C-1B989799D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6" y="1873250"/>
            <a:ext cx="7745987" cy="342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B4AEA-D456-BE4B-99E7-769F1E40B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8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3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 SSD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outcome</a:t>
            </a:r>
          </a:p>
          <a:p>
            <a:pPr lvl="1" algn="just"/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image,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have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outcome: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en-US" altLang="zh-Hans" dirty="0"/>
              <a:t> – </a:t>
            </a:r>
            <a:r>
              <a:rPr lang="en-US" altLang="zh-CN" dirty="0"/>
              <a:t>Detection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D5E7A-E5DD-EF40-A283-4C8504D48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8800"/>
            <a:ext cx="54864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E1AD0-D63B-D04E-9B91-243993B49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11072E-829E-46BA-B557-C59E9BD8F5DE}" type="slidenum">
              <a:rPr lang="en-US" smtClean="0"/>
              <a:pPr/>
              <a:t>9</a:t>
            </a:fld>
            <a:r>
              <a:rPr lang="en-US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ASFIELDS" val="True"/>
</p:tagLst>
</file>

<file path=ppt/theme/theme1.xml><?xml version="1.0" encoding="utf-8"?>
<a:theme xmlns:a="http://schemas.openxmlformats.org/drawingml/2006/main" name="blank">
  <a:themeElements>
    <a:clrScheme name="DNV">
      <a:dk1>
        <a:srgbClr val="0434B1"/>
      </a:dk1>
      <a:lt1>
        <a:srgbClr val="FFFFFF"/>
      </a:lt1>
      <a:dk2>
        <a:srgbClr val="000000"/>
      </a:dk2>
      <a:lt2>
        <a:srgbClr val="C8C8C8"/>
      </a:lt2>
      <a:accent1>
        <a:srgbClr val="0434B1"/>
      </a:accent1>
      <a:accent2>
        <a:srgbClr val="6493B5"/>
      </a:accent2>
      <a:accent3>
        <a:srgbClr val="D3DEEE"/>
      </a:accent3>
      <a:accent4>
        <a:srgbClr val="4E9200"/>
      </a:accent4>
      <a:accent5>
        <a:srgbClr val="7AB800"/>
      </a:accent5>
      <a:accent6>
        <a:srgbClr val="C5E540"/>
      </a:accent6>
      <a:hlink>
        <a:srgbClr val="0434B1"/>
      </a:hlink>
      <a:folHlink>
        <a:srgbClr val="6493B5"/>
      </a:folHlink>
    </a:clrScheme>
    <a:fontScheme name="defaul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EPEC Lectures" id="{78831426-6DF9-46E5-AD80-4A71F9CDACF7}" vid="{1920E864-B67F-4BCF-81C9-CD4F283A079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1149</Words>
  <Application>Microsoft Macintosh PowerPoint</Application>
  <PresentationFormat>On-screen Show (4:3)</PresentationFormat>
  <Paragraphs>282</Paragraphs>
  <Slides>29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Microsoft YaHei</vt:lpstr>
      <vt:lpstr>Microsoft YaHei UI</vt:lpstr>
      <vt:lpstr>Microsoft YaHei UI Light</vt:lpstr>
      <vt:lpstr>ＭＳ Ｐゴシック</vt:lpstr>
      <vt:lpstr>Arial</vt:lpstr>
      <vt:lpstr>Cambria Math</vt:lpstr>
      <vt:lpstr>Comic Sans MS</vt:lpstr>
      <vt:lpstr>Microsoft Himalaya</vt:lpstr>
      <vt:lpstr>Times New Roman</vt:lpstr>
      <vt:lpstr>Wingdings</vt:lpstr>
      <vt:lpstr>blank</vt:lpstr>
      <vt:lpstr>Multiple Cars Tracking  Basing on Kalman Filter</vt:lpstr>
      <vt:lpstr>Contents</vt:lpstr>
      <vt:lpstr>Problem</vt:lpstr>
      <vt:lpstr>Dataset</vt:lpstr>
      <vt:lpstr>Method Introduction – Detection</vt:lpstr>
      <vt:lpstr>Method Introduction – Detection</vt:lpstr>
      <vt:lpstr>Method Introduction – Detection</vt:lpstr>
      <vt:lpstr>Method Introduction – Detection</vt:lpstr>
      <vt:lpstr>Method Introduction – Detection</vt:lpstr>
      <vt:lpstr>Method Introduction – Tracking</vt:lpstr>
      <vt:lpstr>Method Introduction – Tracking</vt:lpstr>
      <vt:lpstr>Method Introduction – Tracking</vt:lpstr>
      <vt:lpstr>Method Introduction – Tracking</vt:lpstr>
      <vt:lpstr>Intersection-over-Union（IoU）</vt:lpstr>
      <vt:lpstr>PowerPoint Presentation</vt:lpstr>
      <vt:lpstr>PowerPoint Presentation</vt:lpstr>
      <vt:lpstr>Pipeline Diagram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Frame</vt:lpstr>
      <vt:lpstr>Results – Video</vt:lpstr>
      <vt:lpstr>Reference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2018-05-27T06:25:17Z</cp:lastPrinted>
  <dcterms:created xsi:type="dcterms:W3CDTF">2016-08-20T13:57:48Z</dcterms:created>
  <dcterms:modified xsi:type="dcterms:W3CDTF">2018-05-27T06:34:04Z</dcterms:modified>
</cp:coreProperties>
</file>